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848" r:id="rId2"/>
    <p:sldId id="302" r:id="rId3"/>
    <p:sldId id="301" r:id="rId4"/>
    <p:sldId id="296" r:id="rId5"/>
    <p:sldId id="303" r:id="rId6"/>
    <p:sldId id="327" r:id="rId7"/>
    <p:sldId id="297" r:id="rId8"/>
    <p:sldId id="298" r:id="rId9"/>
    <p:sldId id="300" r:id="rId10"/>
    <p:sldId id="304" r:id="rId11"/>
    <p:sldId id="318" r:id="rId12"/>
    <p:sldId id="323" r:id="rId13"/>
    <p:sldId id="324" r:id="rId14"/>
    <p:sldId id="289" r:id="rId15"/>
    <p:sldId id="851" r:id="rId16"/>
    <p:sldId id="309" r:id="rId17"/>
    <p:sldId id="320" r:id="rId18"/>
    <p:sldId id="311" r:id="rId19"/>
    <p:sldId id="257" r:id="rId20"/>
    <p:sldId id="283" r:id="rId21"/>
    <p:sldId id="307" r:id="rId22"/>
    <p:sldId id="308" r:id="rId23"/>
    <p:sldId id="280" r:id="rId24"/>
    <p:sldId id="284" r:id="rId25"/>
    <p:sldId id="286" r:id="rId26"/>
    <p:sldId id="321" r:id="rId27"/>
    <p:sldId id="305" r:id="rId28"/>
    <p:sldId id="850" r:id="rId29"/>
    <p:sldId id="849" r:id="rId30"/>
    <p:sldId id="270" r:id="rId31"/>
    <p:sldId id="271"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21"/>
    <p:restoredTop sz="85601" autoAdjust="0"/>
  </p:normalViewPr>
  <p:slideViewPr>
    <p:cSldViewPr snapToGrid="0" snapToObjects="1">
      <p:cViewPr varScale="1">
        <p:scale>
          <a:sx n="97" d="100"/>
          <a:sy n="97" d="100"/>
        </p:scale>
        <p:origin x="1216" y="192"/>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59CCF-021D-B143-BB3A-0B1BA6F59F38}" type="datetimeFigureOut">
              <a:rPr lang="en-US" smtClean="0"/>
              <a:t>1/4/26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5916E-5770-D04D-A976-F7F9250CFDB1}" type="slidenum">
              <a:rPr lang="en-US" smtClean="0"/>
              <a:t>‹#›</a:t>
            </a:fld>
            <a:endParaRPr lang="en-US"/>
          </a:p>
        </p:txBody>
      </p:sp>
    </p:spTree>
    <p:extLst>
      <p:ext uri="{BB962C8B-B14F-4D97-AF65-F5344CB8AC3E}">
        <p14:creationId xmlns:p14="http://schemas.microsoft.com/office/powerpoint/2010/main" val="314520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A67DE-2311-0C40-987F-3613AA1578E6}" type="datetimeFigureOut">
              <a:rPr lang="en-US" smtClean="0"/>
              <a:t>1/4/26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DC75F-9C97-F44A-9130-A6ACBB6F33A2}" type="slidenum">
              <a:rPr lang="en-US" smtClean="0"/>
              <a:t>‹#›</a:t>
            </a:fld>
            <a:endParaRPr lang="en-US"/>
          </a:p>
        </p:txBody>
      </p:sp>
    </p:spTree>
    <p:extLst>
      <p:ext uri="{BB962C8B-B14F-4D97-AF65-F5344CB8AC3E}">
        <p14:creationId xmlns:p14="http://schemas.microsoft.com/office/powerpoint/2010/main" val="2801513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 of a line: C=lambda</a:t>
            </a:r>
            <a:r>
              <a:rPr lang="en-US" baseline="0" dirty="0"/>
              <a:t> x t + beta</a:t>
            </a:r>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3</a:t>
            </a:fld>
            <a:endParaRPr lang="en-US"/>
          </a:p>
        </p:txBody>
      </p:sp>
    </p:spTree>
    <p:extLst>
      <p:ext uri="{BB962C8B-B14F-4D97-AF65-F5344CB8AC3E}">
        <p14:creationId xmlns:p14="http://schemas.microsoft.com/office/powerpoint/2010/main" val="339470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DC75F-9C97-F44A-9130-A6ACBB6F33A2}" type="slidenum">
              <a:rPr lang="en-US" smtClean="0"/>
              <a:t>6</a:t>
            </a:fld>
            <a:endParaRPr lang="en-US"/>
          </a:p>
        </p:txBody>
      </p:sp>
    </p:spTree>
    <p:extLst>
      <p:ext uri="{BB962C8B-B14F-4D97-AF65-F5344CB8AC3E}">
        <p14:creationId xmlns:p14="http://schemas.microsoft.com/office/powerpoint/2010/main" val="67156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FIGURE 3.2 The landscape of the various types of climate models within a hierarchy of models is complex and overlapping. This is one view of that landscape centered on the three broad types of models and analytic frameworks in climate change research that contribute to the IPCC reports: integrated assessment models, physical climate models, and models and other approaches used to help assess impacts, adaptation, and vulnerability. SOURCE: Moss et al., 2010. Reprinted by permission from Macmillan Publishers Ltd., copyright 2010.</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17</a:t>
            </a:fld>
            <a:endParaRPr lang="en-US"/>
          </a:p>
        </p:txBody>
      </p:sp>
    </p:spTree>
    <p:extLst>
      <p:ext uri="{BB962C8B-B14F-4D97-AF65-F5344CB8AC3E}">
        <p14:creationId xmlns:p14="http://schemas.microsoft.com/office/powerpoint/2010/main" val="2719975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FIGURE1.3 Climatemodelsaremathematicalrepresentationsofthephysical,chemical,andbiological processes in the Earth system. SOURCE: Marian </a:t>
            </a:r>
            <a:r>
              <a:rPr lang="en-US" sz="1200" kern="1200" baseline="0" dirty="0" err="1">
                <a:solidFill>
                  <a:schemeClr val="tx1"/>
                </a:solidFill>
                <a:latin typeface="+mn-lt"/>
                <a:ea typeface="+mn-ea"/>
                <a:cs typeface="+mn-cs"/>
              </a:rPr>
              <a:t>Koshland</a:t>
            </a:r>
            <a:r>
              <a:rPr lang="en-US" sz="1200" kern="1200" baseline="0" dirty="0">
                <a:solidFill>
                  <a:schemeClr val="tx1"/>
                </a:solidFill>
                <a:latin typeface="+mn-lt"/>
                <a:ea typeface="+mn-ea"/>
                <a:cs typeface="+mn-cs"/>
              </a:rPr>
              <a:t> Science Museum.</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19</a:t>
            </a:fld>
            <a:endParaRPr lang="en-US"/>
          </a:p>
        </p:txBody>
      </p:sp>
    </p:spTree>
    <p:extLst>
      <p:ext uri="{BB962C8B-B14F-4D97-AF65-F5344CB8AC3E}">
        <p14:creationId xmlns:p14="http://schemas.microsoft.com/office/powerpoint/2010/main" val="699880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of m</a:t>
            </a:r>
            <a:r>
              <a:rPr lang="en-US" dirty="0"/>
              <a:t>ain feedbacks:</a:t>
            </a:r>
            <a:r>
              <a:rPr lang="en-US" baseline="0" dirty="0"/>
              <a:t> water vapor feedback, ice-albedo feedback</a:t>
            </a:r>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24</a:t>
            </a:fld>
            <a:endParaRPr lang="en-US"/>
          </a:p>
        </p:txBody>
      </p:sp>
    </p:spTree>
    <p:extLst>
      <p:ext uri="{BB962C8B-B14F-4D97-AF65-F5344CB8AC3E}">
        <p14:creationId xmlns:p14="http://schemas.microsoft.com/office/powerpoint/2010/main" val="85933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Bader</a:t>
            </a:r>
            <a:r>
              <a:rPr lang="en-US" baseline="0" dirty="0"/>
              <a:t> et al (2008)</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climate system includes a wide range of complex processes, involving spatial and temporal scales that span many orders of magnitude. As our understanding of these processes expands, climate models need to become more complex to reflect this understanding. The balance between increased complexity and increased resolution, subject to computational limitations, represents a fundamental tension in the development of climate models.</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26</a:t>
            </a:fld>
            <a:endParaRPr lang="en-US"/>
          </a:p>
        </p:txBody>
      </p:sp>
    </p:spTree>
    <p:extLst>
      <p:ext uri="{BB962C8B-B14F-4D97-AF65-F5344CB8AC3E}">
        <p14:creationId xmlns:p14="http://schemas.microsoft.com/office/powerpoint/2010/main" val="2797881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DC75F-9C97-F44A-9130-A6ACBB6F33A2}" type="slidenum">
              <a:rPr lang="en-US" smtClean="0"/>
              <a:t>28</a:t>
            </a:fld>
            <a:endParaRPr lang="en-US"/>
          </a:p>
        </p:txBody>
      </p:sp>
    </p:spTree>
    <p:extLst>
      <p:ext uri="{BB962C8B-B14F-4D97-AF65-F5344CB8AC3E}">
        <p14:creationId xmlns:p14="http://schemas.microsoft.com/office/powerpoint/2010/main" val="448254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3700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02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73118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03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659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472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9030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399D02-89AA-EC43-A3E6-3B1440441686}" type="datetimeFigureOut">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2416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99D02-89AA-EC43-A3E6-3B1440441686}" type="datetimeFigureOut">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593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399D02-89AA-EC43-A3E6-3B1440441686}" type="datetimeFigureOut">
              <a:rPr lang="en-US" smtClean="0"/>
              <a:t>1/4/26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6118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399D02-89AA-EC43-A3E6-3B1440441686}" type="datetimeFigureOut">
              <a:rPr lang="en-US" smtClean="0"/>
              <a:t>1/4/26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9201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99D02-89AA-EC43-A3E6-3B1440441686}" type="datetimeFigureOut">
              <a:rPr lang="en-US" smtClean="0"/>
              <a:t>1/4/26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6571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92716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9079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99D02-89AA-EC43-A3E6-3B1440441686}" type="datetimeFigureOut">
              <a:rPr lang="en-US" smtClean="0"/>
              <a:t>1/4/26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7117-EF7A-E645-933E-665E1FB5F50D}" type="slidenum">
              <a:rPr lang="en-US" smtClean="0"/>
              <a:t>‹#›</a:t>
            </a:fld>
            <a:endParaRPr lang="en-US"/>
          </a:p>
        </p:txBody>
      </p:sp>
    </p:spTree>
    <p:extLst>
      <p:ext uri="{BB962C8B-B14F-4D97-AF65-F5344CB8AC3E}">
        <p14:creationId xmlns:p14="http://schemas.microsoft.com/office/powerpoint/2010/main" val="52766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4" r:id="rId13"/>
    <p:sldLayoutId id="2147483665"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19.emf"/><Relationship Id="rId4" Type="http://schemas.openxmlformats.org/officeDocument/2006/relationships/oleObject" Target="../embeddings/oleObject19.bin"/></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em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hyperlink" Target="https://en.wikipedia.org/wiki/Syukuro_Manab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chive.ceda.ac.uk/"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doi.org/10.48550/arXiv.2301.1034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5.e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4.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8.emf"/><Relationship Id="rId7" Type="http://schemas.openxmlformats.org/officeDocument/2006/relationships/image" Target="../media/image10.e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9.emf"/><Relationship Id="rId4" Type="http://schemas.openxmlformats.org/officeDocument/2006/relationships/oleObject" Target="../embeddings/oleObject8.bin"/><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13.emf"/><Relationship Id="rId4" Type="http://schemas.openxmlformats.org/officeDocument/2006/relationships/oleObject" Target="../embeddings/oleObject12.bin"/><Relationship Id="rId9"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7.e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16.emf"/><Relationship Id="rId4" Type="http://schemas.openxmlformats.org/officeDocument/2006/relationships/oleObject" Target="../embeddings/oleObject1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a:bodyPr>
          <a:lstStyle/>
          <a:p>
            <a:r>
              <a:rPr lang="en-US" dirty="0"/>
              <a:t>Climate models – what are they?</a:t>
            </a:r>
          </a:p>
        </p:txBody>
      </p:sp>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2167220" y="1114071"/>
            <a:ext cx="7105733" cy="4689783"/>
          </a:xfrm>
        </p:spPr>
      </p:pic>
      <p:sp>
        <p:nvSpPr>
          <p:cNvPr id="3" name="TextBox 2">
            <a:extLst>
              <a:ext uri="{FF2B5EF4-FFF2-40B4-BE49-F238E27FC236}">
                <a16:creationId xmlns:a16="http://schemas.microsoft.com/office/drawing/2014/main" id="{5B0389AF-1D3B-8E42-869F-4F8536D2E238}"/>
              </a:ext>
            </a:extLst>
          </p:cNvPr>
          <p:cNvSpPr txBox="1"/>
          <p:nvPr/>
        </p:nvSpPr>
        <p:spPr>
          <a:xfrm>
            <a:off x="5423470" y="5510531"/>
            <a:ext cx="3106620" cy="923330"/>
          </a:xfrm>
          <a:prstGeom prst="rect">
            <a:avLst/>
          </a:prstGeom>
          <a:noFill/>
        </p:spPr>
        <p:txBody>
          <a:bodyPr wrap="none" rtlCol="0">
            <a:spAutoFit/>
          </a:bodyPr>
          <a:lstStyle/>
          <a:p>
            <a:r>
              <a:rPr lang="en-US" dirty="0"/>
              <a:t>… and different grids for </a:t>
            </a:r>
          </a:p>
          <a:p>
            <a:r>
              <a:rPr lang="en-US" dirty="0"/>
              <a:t>different parts of the model:</a:t>
            </a:r>
          </a:p>
          <a:p>
            <a:r>
              <a:rPr lang="en-US" dirty="0"/>
              <a:t>atmosphere, ocean, land, ice,…</a:t>
            </a:r>
          </a:p>
        </p:txBody>
      </p:sp>
      <p:pic>
        <p:nvPicPr>
          <p:cNvPr id="5" name="Picture 4" descr="Chart&#10;&#10;Description automatically generated">
            <a:extLst>
              <a:ext uri="{FF2B5EF4-FFF2-40B4-BE49-F238E27FC236}">
                <a16:creationId xmlns:a16="http://schemas.microsoft.com/office/drawing/2014/main" id="{B4FDC5CF-1D91-5242-A32D-BD6754ACA341}"/>
              </a:ext>
            </a:extLst>
          </p:cNvPr>
          <p:cNvPicPr>
            <a:picLocks noChangeAspect="1"/>
          </p:cNvPicPr>
          <p:nvPr/>
        </p:nvPicPr>
        <p:blipFill>
          <a:blip r:embed="rId3"/>
          <a:stretch>
            <a:fillRect/>
          </a:stretch>
        </p:blipFill>
        <p:spPr>
          <a:xfrm>
            <a:off x="189524" y="2950533"/>
            <a:ext cx="4945184" cy="3694343"/>
          </a:xfrm>
          <a:prstGeom prst="rect">
            <a:avLst/>
          </a:prstGeom>
        </p:spPr>
      </p:pic>
    </p:spTree>
    <p:extLst>
      <p:ext uri="{BB962C8B-B14F-4D97-AF65-F5344CB8AC3E}">
        <p14:creationId xmlns:p14="http://schemas.microsoft.com/office/powerpoint/2010/main" val="392456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0920"/>
            <a:ext cx="8229600" cy="1143000"/>
          </a:xfrm>
        </p:spPr>
        <p:txBody>
          <a:bodyPr>
            <a:normAutofit fontScale="90000"/>
          </a:bodyPr>
          <a:lstStyle/>
          <a:p>
            <a:r>
              <a:rPr lang="en-US" dirty="0"/>
              <a:t>The “</a:t>
            </a:r>
            <a:r>
              <a:rPr lang="en-US" dirty="0">
                <a:solidFill>
                  <a:srgbClr val="3366FF"/>
                </a:solidFill>
              </a:rPr>
              <a:t>dynamical/numerical core</a:t>
            </a:r>
            <a:r>
              <a:rPr lang="en-US" dirty="0"/>
              <a:t>” of a model </a:t>
            </a:r>
            <a:r>
              <a:rPr lang="en-US" dirty="0">
                <a:solidFill>
                  <a:srgbClr val="FF0000"/>
                </a:solidFill>
              </a:rPr>
              <a:t>matters </a:t>
            </a:r>
            <a:r>
              <a:rPr lang="mr-IN" dirty="0">
                <a:solidFill>
                  <a:srgbClr val="FF0000"/>
                </a:solidFill>
              </a:rPr>
              <a:t>…</a:t>
            </a:r>
            <a:r>
              <a:rPr lang="en-US" dirty="0">
                <a:solidFill>
                  <a:srgbClr val="FF0000"/>
                </a:solidFill>
              </a:rPr>
              <a:t> a lot</a:t>
            </a:r>
            <a:r>
              <a:rPr lang="en-US" dirty="0"/>
              <a:t>!</a:t>
            </a:r>
          </a:p>
        </p:txBody>
      </p:sp>
      <p:sp>
        <p:nvSpPr>
          <p:cNvPr id="3" name="Content Placeholder 2"/>
          <p:cNvSpPr>
            <a:spLocks noGrp="1"/>
          </p:cNvSpPr>
          <p:nvPr>
            <p:ph idx="1"/>
          </p:nvPr>
        </p:nvSpPr>
        <p:spPr>
          <a:xfrm>
            <a:off x="457199" y="1333920"/>
            <a:ext cx="8566451" cy="4525963"/>
          </a:xfrm>
        </p:spPr>
        <p:txBody>
          <a:bodyPr/>
          <a:lstStyle/>
          <a:p>
            <a:r>
              <a:rPr lang="en-US" dirty="0"/>
              <a:t>System of equation (partial differentials in 3D)</a:t>
            </a:r>
          </a:p>
          <a:p>
            <a:r>
              <a:rPr lang="en-US" b="1" dirty="0">
                <a:solidFill>
                  <a:srgbClr val="008000"/>
                </a:solidFill>
              </a:rPr>
              <a:t>Discretization</a:t>
            </a:r>
            <a:r>
              <a:rPr lang="en-US" dirty="0"/>
              <a:t> and </a:t>
            </a:r>
            <a:r>
              <a:rPr lang="en-US" b="1" dirty="0">
                <a:solidFill>
                  <a:srgbClr val="008000"/>
                </a:solidFill>
              </a:rPr>
              <a:t>integration</a:t>
            </a:r>
            <a:r>
              <a:rPr lang="en-US" dirty="0">
                <a:solidFill>
                  <a:srgbClr val="008000"/>
                </a:solidFill>
              </a:rPr>
              <a:t> </a:t>
            </a:r>
            <a:r>
              <a:rPr lang="en-US" dirty="0"/>
              <a:t>scheme</a:t>
            </a:r>
          </a:p>
          <a:p>
            <a:pPr lvl="1"/>
            <a:r>
              <a:rPr lang="en-US" dirty="0"/>
              <a:t>These 3 are mathematically all valid but can produce very different answers when implemented</a:t>
            </a:r>
            <a:r>
              <a:rPr lang="mr-IN" dirty="0"/>
              <a:t>…</a:t>
            </a: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03719203"/>
              </p:ext>
            </p:extLst>
          </p:nvPr>
        </p:nvGraphicFramePr>
        <p:xfrm>
          <a:off x="323847" y="3952491"/>
          <a:ext cx="2339206" cy="530314"/>
        </p:xfrm>
        <a:graphic>
          <a:graphicData uri="http://schemas.openxmlformats.org/presentationml/2006/ole">
            <mc:AlternateContent xmlns:mc="http://schemas.openxmlformats.org/markup-compatibility/2006">
              <mc:Choice xmlns:v="urn:schemas-microsoft-com:vml" Requires="v">
                <p:oleObj name="Equation" r:id="rId2" imgW="1066800" imgH="241300" progId="Equation.3">
                  <p:embed/>
                </p:oleObj>
              </mc:Choice>
              <mc:Fallback>
                <p:oleObj name="Equation" r:id="rId2" imgW="1066800" imgH="241300" progId="Equation.3">
                  <p:embed/>
                  <p:pic>
                    <p:nvPicPr>
                      <p:cNvPr id="0" name=""/>
                      <p:cNvPicPr/>
                      <p:nvPr/>
                    </p:nvPicPr>
                    <p:blipFill>
                      <a:blip r:embed="rId3"/>
                      <a:stretch>
                        <a:fillRect/>
                      </a:stretch>
                    </p:blipFill>
                    <p:spPr>
                      <a:xfrm>
                        <a:off x="323847" y="3952491"/>
                        <a:ext cx="2339206" cy="530314"/>
                      </a:xfrm>
                      <a:prstGeom prst="rect">
                        <a:avLst/>
                      </a:prstGeom>
                      <a:noFill/>
                    </p:spPr>
                  </p:pic>
                </p:oleObj>
              </mc:Fallback>
            </mc:AlternateContent>
          </a:graphicData>
        </a:graphic>
      </p:graphicFrame>
      <p:sp>
        <p:nvSpPr>
          <p:cNvPr id="5" name="TextBox 4"/>
          <p:cNvSpPr txBox="1"/>
          <p:nvPr/>
        </p:nvSpPr>
        <p:spPr>
          <a:xfrm>
            <a:off x="2978722" y="3744141"/>
            <a:ext cx="2572189" cy="738664"/>
          </a:xfrm>
          <a:prstGeom prst="rect">
            <a:avLst/>
          </a:prstGeom>
          <a:noFill/>
        </p:spPr>
        <p:txBody>
          <a:bodyPr wrap="none" rtlCol="0">
            <a:spAutoFit/>
          </a:bodyPr>
          <a:lstStyle/>
          <a:p>
            <a:pPr algn="ctr"/>
            <a:r>
              <a:rPr lang="en-US" sz="2400" dirty="0">
                <a:solidFill>
                  <a:srgbClr val="3366FF"/>
                </a:solidFill>
              </a:rPr>
              <a:t>Forward difference</a:t>
            </a:r>
          </a:p>
          <a:p>
            <a:pPr algn="ctr"/>
            <a:r>
              <a:rPr lang="en-US" dirty="0">
                <a:solidFill>
                  <a:srgbClr val="3366FF"/>
                </a:solidFill>
              </a:rPr>
              <a:t>(aka Forward Euler)</a:t>
            </a:r>
          </a:p>
        </p:txBody>
      </p:sp>
      <p:graphicFrame>
        <p:nvGraphicFramePr>
          <p:cNvPr id="6" name="Object 5"/>
          <p:cNvGraphicFramePr>
            <a:graphicFrameLocks noChangeAspect="1"/>
          </p:cNvGraphicFramePr>
          <p:nvPr>
            <p:extLst>
              <p:ext uri="{D42A27DB-BD31-4B8C-83A1-F6EECF244321}">
                <p14:modId xmlns:p14="http://schemas.microsoft.com/office/powerpoint/2010/main" val="2960199087"/>
              </p:ext>
            </p:extLst>
          </p:nvPr>
        </p:nvGraphicFramePr>
        <p:xfrm>
          <a:off x="3258692" y="4709918"/>
          <a:ext cx="2333189" cy="780900"/>
        </p:xfrm>
        <a:graphic>
          <a:graphicData uri="http://schemas.openxmlformats.org/presentationml/2006/ole">
            <mc:AlternateContent xmlns:mc="http://schemas.openxmlformats.org/markup-compatibility/2006">
              <mc:Choice xmlns:v="urn:schemas-microsoft-com:vml" Requires="v">
                <p:oleObj name="Equation" r:id="rId4" imgW="1181100" imgH="393700" progId="Equation.3">
                  <p:embed/>
                </p:oleObj>
              </mc:Choice>
              <mc:Fallback>
                <p:oleObj name="Equation" r:id="rId4" imgW="1181100" imgH="393700" progId="Equation.3">
                  <p:embed/>
                  <p:pic>
                    <p:nvPicPr>
                      <p:cNvPr id="0" name=""/>
                      <p:cNvPicPr/>
                      <p:nvPr/>
                    </p:nvPicPr>
                    <p:blipFill>
                      <a:blip r:embed="rId5"/>
                      <a:stretch>
                        <a:fillRect/>
                      </a:stretch>
                    </p:blipFill>
                    <p:spPr>
                      <a:xfrm>
                        <a:off x="3258692" y="4709918"/>
                        <a:ext cx="2333189" cy="780900"/>
                      </a:xfrm>
                      <a:prstGeom prst="rect">
                        <a:avLst/>
                      </a:prstGeom>
                      <a:noFill/>
                    </p:spPr>
                  </p:pic>
                </p:oleObj>
              </mc:Fallback>
            </mc:AlternateContent>
          </a:graphicData>
        </a:graphic>
      </p:graphicFrame>
      <p:sp>
        <p:nvSpPr>
          <p:cNvPr id="7" name="TextBox 6"/>
          <p:cNvSpPr txBox="1"/>
          <p:nvPr/>
        </p:nvSpPr>
        <p:spPr>
          <a:xfrm>
            <a:off x="5940736" y="4675155"/>
            <a:ext cx="2746064" cy="738664"/>
          </a:xfrm>
          <a:prstGeom prst="rect">
            <a:avLst/>
          </a:prstGeom>
          <a:noFill/>
        </p:spPr>
        <p:txBody>
          <a:bodyPr wrap="none" rtlCol="0">
            <a:spAutoFit/>
          </a:bodyPr>
          <a:lstStyle/>
          <a:p>
            <a:pPr algn="ctr"/>
            <a:r>
              <a:rPr lang="en-US" sz="2400" dirty="0">
                <a:solidFill>
                  <a:srgbClr val="3366FF"/>
                </a:solidFill>
              </a:rPr>
              <a:t>Backward difference</a:t>
            </a:r>
          </a:p>
          <a:p>
            <a:pPr algn="ctr"/>
            <a:r>
              <a:rPr lang="en-US" dirty="0">
                <a:solidFill>
                  <a:srgbClr val="3366FF"/>
                </a:solidFill>
              </a:rPr>
              <a:t>(aka backward Euler)</a:t>
            </a:r>
          </a:p>
        </p:txBody>
      </p:sp>
      <p:graphicFrame>
        <p:nvGraphicFramePr>
          <p:cNvPr id="8" name="Object 7"/>
          <p:cNvGraphicFramePr>
            <a:graphicFrameLocks noChangeAspect="1"/>
          </p:cNvGraphicFramePr>
          <p:nvPr>
            <p:extLst>
              <p:ext uri="{D42A27DB-BD31-4B8C-83A1-F6EECF244321}">
                <p14:modId xmlns:p14="http://schemas.microsoft.com/office/powerpoint/2010/main" val="1966915710"/>
              </p:ext>
            </p:extLst>
          </p:nvPr>
        </p:nvGraphicFramePr>
        <p:xfrm>
          <a:off x="530433" y="5827428"/>
          <a:ext cx="2448290" cy="453079"/>
        </p:xfrm>
        <a:graphic>
          <a:graphicData uri="http://schemas.openxmlformats.org/presentationml/2006/ole">
            <mc:AlternateContent xmlns:mc="http://schemas.openxmlformats.org/markup-compatibility/2006">
              <mc:Choice xmlns:v="urn:schemas-microsoft-com:vml" Requires="v">
                <p:oleObj name="Equation" r:id="rId6" imgW="1168400" imgH="215900" progId="Equation.3">
                  <p:embed/>
                </p:oleObj>
              </mc:Choice>
              <mc:Fallback>
                <p:oleObj name="Equation" r:id="rId6" imgW="1168400" imgH="215900" progId="Equation.3">
                  <p:embed/>
                  <p:pic>
                    <p:nvPicPr>
                      <p:cNvPr id="0" name=""/>
                      <p:cNvPicPr/>
                      <p:nvPr/>
                    </p:nvPicPr>
                    <p:blipFill>
                      <a:blip r:embed="rId7"/>
                      <a:stretch>
                        <a:fillRect/>
                      </a:stretch>
                    </p:blipFill>
                    <p:spPr>
                      <a:xfrm>
                        <a:off x="530433" y="5827428"/>
                        <a:ext cx="2448290" cy="453079"/>
                      </a:xfrm>
                      <a:prstGeom prst="rect">
                        <a:avLst/>
                      </a:prstGeom>
                      <a:noFill/>
                    </p:spPr>
                  </p:pic>
                </p:oleObj>
              </mc:Fallback>
            </mc:AlternateContent>
          </a:graphicData>
        </a:graphic>
      </p:graphicFrame>
      <p:sp>
        <p:nvSpPr>
          <p:cNvPr id="9" name="TextBox 8"/>
          <p:cNvSpPr txBox="1"/>
          <p:nvPr/>
        </p:nvSpPr>
        <p:spPr>
          <a:xfrm>
            <a:off x="3258692" y="5827428"/>
            <a:ext cx="2682044" cy="461665"/>
          </a:xfrm>
          <a:prstGeom prst="rect">
            <a:avLst/>
          </a:prstGeom>
          <a:noFill/>
        </p:spPr>
        <p:txBody>
          <a:bodyPr wrap="none" rtlCol="0">
            <a:spAutoFit/>
          </a:bodyPr>
          <a:lstStyle/>
          <a:p>
            <a:r>
              <a:rPr lang="en-US" sz="2400" dirty="0">
                <a:solidFill>
                  <a:srgbClr val="3366FF"/>
                </a:solidFill>
              </a:rPr>
              <a:t>Centered difference</a:t>
            </a:r>
          </a:p>
        </p:txBody>
      </p:sp>
      <p:sp>
        <p:nvSpPr>
          <p:cNvPr id="11" name="TextBox 10"/>
          <p:cNvSpPr txBox="1"/>
          <p:nvPr/>
        </p:nvSpPr>
        <p:spPr>
          <a:xfrm>
            <a:off x="6719086" y="5922496"/>
            <a:ext cx="1640679" cy="923330"/>
          </a:xfrm>
          <a:prstGeom prst="rect">
            <a:avLst/>
          </a:prstGeom>
          <a:noFill/>
        </p:spPr>
        <p:txBody>
          <a:bodyPr wrap="none" rtlCol="0">
            <a:spAutoFit/>
          </a:bodyPr>
          <a:lstStyle/>
          <a:p>
            <a:r>
              <a:rPr lang="en-US" sz="5400" b="1" dirty="0" err="1">
                <a:solidFill>
                  <a:srgbClr val="FF0000"/>
                </a:solidFill>
              </a:rPr>
              <a:t>etc</a:t>
            </a:r>
            <a:r>
              <a:rPr lang="mr-IN" sz="5400" b="1" dirty="0">
                <a:solidFill>
                  <a:srgbClr val="FF0000"/>
                </a:solidFill>
              </a:rPr>
              <a:t>…</a:t>
            </a:r>
            <a:endParaRPr lang="en-US" sz="5400" b="1" dirty="0">
              <a:solidFill>
                <a:srgbClr val="FF0000"/>
              </a:solidFill>
            </a:endParaRPr>
          </a:p>
        </p:txBody>
      </p:sp>
      <p:sp>
        <p:nvSpPr>
          <p:cNvPr id="10" name="Rectangle 9">
            <a:extLst>
              <a:ext uri="{FF2B5EF4-FFF2-40B4-BE49-F238E27FC236}">
                <a16:creationId xmlns:a16="http://schemas.microsoft.com/office/drawing/2014/main" id="{2ACF5DD4-8E94-55C6-6BC3-0319A657EE7A}"/>
              </a:ext>
            </a:extLst>
          </p:cNvPr>
          <p:cNvSpPr/>
          <p:nvPr/>
        </p:nvSpPr>
        <p:spPr>
          <a:xfrm>
            <a:off x="5204012" y="4840941"/>
            <a:ext cx="537882" cy="5728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934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79" y="3414091"/>
            <a:ext cx="4780204" cy="3585152"/>
          </a:xfrm>
          <a:prstGeom prst="rect">
            <a:avLst/>
          </a:prstGeom>
        </p:spPr>
      </p:pic>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31" y="-85821"/>
            <a:ext cx="4703807" cy="3527855"/>
          </a:xfrm>
          <a:prstGeom prst="rect">
            <a:avLst/>
          </a:prstGeo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725" y="-53387"/>
            <a:ext cx="4714722" cy="3536041"/>
          </a:xfrm>
          <a:prstGeom prst="rect">
            <a:avLst/>
          </a:prstGeom>
        </p:spPr>
      </p:pic>
      <p:pic>
        <p:nvPicPr>
          <p:cNvPr id="9"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536" y="3404037"/>
            <a:ext cx="4810218" cy="3607663"/>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488401571"/>
              </p:ext>
            </p:extLst>
          </p:nvPr>
        </p:nvGraphicFramePr>
        <p:xfrm>
          <a:off x="1626870" y="1103313"/>
          <a:ext cx="1995806" cy="737843"/>
        </p:xfrm>
        <a:graphic>
          <a:graphicData uri="http://schemas.openxmlformats.org/presentationml/2006/ole">
            <mc:AlternateContent xmlns:mc="http://schemas.openxmlformats.org/markup-compatibility/2006">
              <mc:Choice xmlns:v="urn:schemas-microsoft-com:vml" Requires="v">
                <p:oleObj name="Equation" r:id="rId6" imgW="685800" imgH="254000" progId="Equation.3">
                  <p:embed/>
                </p:oleObj>
              </mc:Choice>
              <mc:Fallback>
                <p:oleObj name="Equation" r:id="rId6" imgW="685800" imgH="254000" progId="Equation.3">
                  <p:embed/>
                  <p:pic>
                    <p:nvPicPr>
                      <p:cNvPr id="0" name=""/>
                      <p:cNvPicPr/>
                      <p:nvPr/>
                    </p:nvPicPr>
                    <p:blipFill>
                      <a:blip r:embed="rId7"/>
                      <a:stretch>
                        <a:fillRect/>
                      </a:stretch>
                    </p:blipFill>
                    <p:spPr>
                      <a:xfrm>
                        <a:off x="1626870" y="1103313"/>
                        <a:ext cx="1995806" cy="737843"/>
                      </a:xfrm>
                      <a:prstGeom prst="rect">
                        <a:avLst/>
                      </a:prstGeom>
                    </p:spPr>
                  </p:pic>
                </p:oleObj>
              </mc:Fallback>
            </mc:AlternateContent>
          </a:graphicData>
        </a:graphic>
      </p:graphicFrame>
      <p:sp>
        <p:nvSpPr>
          <p:cNvPr id="2" name="TextBox 1"/>
          <p:cNvSpPr txBox="1"/>
          <p:nvPr/>
        </p:nvSpPr>
        <p:spPr>
          <a:xfrm>
            <a:off x="2101229" y="847302"/>
            <a:ext cx="1492904" cy="369332"/>
          </a:xfrm>
          <a:prstGeom prst="rect">
            <a:avLst/>
          </a:prstGeom>
          <a:noFill/>
        </p:spPr>
        <p:txBody>
          <a:bodyPr wrap="none" rtlCol="0">
            <a:spAutoFit/>
          </a:bodyPr>
          <a:lstStyle/>
          <a:p>
            <a:r>
              <a:rPr lang="en-US" dirty="0"/>
              <a:t>Exact solution</a:t>
            </a:r>
          </a:p>
        </p:txBody>
      </p:sp>
      <p:sp>
        <p:nvSpPr>
          <p:cNvPr id="3" name="TextBox 2"/>
          <p:cNvSpPr txBox="1"/>
          <p:nvPr/>
        </p:nvSpPr>
        <p:spPr>
          <a:xfrm>
            <a:off x="5066126" y="271939"/>
            <a:ext cx="1175021" cy="461665"/>
          </a:xfrm>
          <a:prstGeom prst="rect">
            <a:avLst/>
          </a:prstGeom>
          <a:noFill/>
        </p:spPr>
        <p:txBody>
          <a:bodyPr wrap="none" rtlCol="0">
            <a:spAutoFit/>
          </a:bodyPr>
          <a:lstStyle/>
          <a:p>
            <a:r>
              <a:rPr lang="en-US" sz="2400" dirty="0" err="1">
                <a:latin typeface="Symbol" charset="2"/>
                <a:cs typeface="Symbol" charset="2"/>
              </a:rPr>
              <a:t>D</a:t>
            </a:r>
            <a:r>
              <a:rPr lang="en-US" sz="2400" dirty="0" err="1"/>
              <a:t>t</a:t>
            </a:r>
            <a:r>
              <a:rPr lang="en-US" sz="2400" dirty="0"/>
              <a:t>=0.05</a:t>
            </a:r>
          </a:p>
        </p:txBody>
      </p:sp>
      <p:sp>
        <p:nvSpPr>
          <p:cNvPr id="12" name="TextBox 11"/>
          <p:cNvSpPr txBox="1"/>
          <p:nvPr/>
        </p:nvSpPr>
        <p:spPr>
          <a:xfrm>
            <a:off x="752914" y="3705878"/>
            <a:ext cx="1297150" cy="584776"/>
          </a:xfrm>
          <a:prstGeom prst="rect">
            <a:avLst/>
          </a:prstGeom>
          <a:noFill/>
        </p:spPr>
        <p:txBody>
          <a:bodyPr wrap="none" rtlCol="0">
            <a:spAutoFit/>
          </a:bodyPr>
          <a:lstStyle/>
          <a:p>
            <a:r>
              <a:rPr lang="en-US" sz="3200" b="1" dirty="0" err="1">
                <a:solidFill>
                  <a:srgbClr val="FF0000"/>
                </a:solidFill>
                <a:latin typeface="Symbol" charset="2"/>
                <a:cs typeface="Symbol" charset="2"/>
              </a:rPr>
              <a:t>D</a:t>
            </a:r>
            <a:r>
              <a:rPr lang="en-US" sz="3200" b="1" dirty="0" err="1">
                <a:solidFill>
                  <a:srgbClr val="FF0000"/>
                </a:solidFill>
              </a:rPr>
              <a:t>t</a:t>
            </a:r>
            <a:r>
              <a:rPr lang="en-US" sz="3200" b="1" dirty="0">
                <a:solidFill>
                  <a:srgbClr val="FF0000"/>
                </a:solidFill>
              </a:rPr>
              <a:t>=0.5</a:t>
            </a:r>
          </a:p>
        </p:txBody>
      </p:sp>
      <p:sp>
        <p:nvSpPr>
          <p:cNvPr id="13" name="TextBox 12"/>
          <p:cNvSpPr txBox="1"/>
          <p:nvPr/>
        </p:nvSpPr>
        <p:spPr>
          <a:xfrm>
            <a:off x="2050064" y="3789910"/>
            <a:ext cx="990776" cy="461665"/>
          </a:xfrm>
          <a:prstGeom prst="rect">
            <a:avLst/>
          </a:prstGeom>
          <a:noFill/>
        </p:spPr>
        <p:txBody>
          <a:bodyPr wrap="none" rtlCol="0">
            <a:spAutoFit/>
          </a:bodyPr>
          <a:lstStyle/>
          <a:p>
            <a:r>
              <a:rPr lang="en-US" sz="2400" dirty="0">
                <a:solidFill>
                  <a:srgbClr val="3366FF"/>
                </a:solidFill>
                <a:latin typeface="Symbol" charset="2"/>
                <a:cs typeface="Symbol" charset="2"/>
              </a:rPr>
              <a:t>l</a:t>
            </a:r>
            <a:r>
              <a:rPr lang="en-US" sz="2400" dirty="0">
                <a:solidFill>
                  <a:srgbClr val="3366FF"/>
                </a:solidFill>
              </a:rPr>
              <a:t>=-0.9</a:t>
            </a:r>
          </a:p>
        </p:txBody>
      </p:sp>
      <p:sp>
        <p:nvSpPr>
          <p:cNvPr id="14" name="TextBox 13"/>
          <p:cNvSpPr txBox="1"/>
          <p:nvPr/>
        </p:nvSpPr>
        <p:spPr>
          <a:xfrm>
            <a:off x="6304037" y="3761372"/>
            <a:ext cx="896550" cy="461665"/>
          </a:xfrm>
          <a:prstGeom prst="rect">
            <a:avLst/>
          </a:prstGeom>
          <a:noFill/>
        </p:spPr>
        <p:txBody>
          <a:bodyPr wrap="none" rtlCol="0">
            <a:spAutoFit/>
          </a:bodyPr>
          <a:lstStyle/>
          <a:p>
            <a:r>
              <a:rPr lang="en-US" sz="2400" dirty="0">
                <a:solidFill>
                  <a:srgbClr val="F79646"/>
                </a:solidFill>
                <a:latin typeface="Symbol" charset="2"/>
                <a:cs typeface="Symbol" charset="2"/>
              </a:rPr>
              <a:t>l</a:t>
            </a:r>
            <a:r>
              <a:rPr lang="en-US" sz="2400" dirty="0">
                <a:solidFill>
                  <a:srgbClr val="F79646"/>
                </a:solidFill>
              </a:rPr>
              <a:t>=0.9</a:t>
            </a:r>
          </a:p>
        </p:txBody>
      </p:sp>
      <p:sp>
        <p:nvSpPr>
          <p:cNvPr id="15" name="TextBox 14"/>
          <p:cNvSpPr txBox="1"/>
          <p:nvPr/>
        </p:nvSpPr>
        <p:spPr>
          <a:xfrm>
            <a:off x="6341975" y="271939"/>
            <a:ext cx="896550" cy="461665"/>
          </a:xfrm>
          <a:prstGeom prst="rect">
            <a:avLst/>
          </a:prstGeom>
          <a:noFill/>
        </p:spPr>
        <p:txBody>
          <a:bodyPr wrap="none" rtlCol="0">
            <a:spAutoFit/>
          </a:bodyPr>
          <a:lstStyle/>
          <a:p>
            <a:r>
              <a:rPr lang="en-US" sz="2400" dirty="0">
                <a:solidFill>
                  <a:schemeClr val="accent6"/>
                </a:solidFill>
                <a:latin typeface="Symbol" charset="2"/>
                <a:cs typeface="Symbol" charset="2"/>
              </a:rPr>
              <a:t>l</a:t>
            </a:r>
            <a:r>
              <a:rPr lang="en-US" sz="2400" dirty="0">
                <a:solidFill>
                  <a:schemeClr val="accent6"/>
                </a:solidFill>
              </a:rPr>
              <a:t>=0.9</a:t>
            </a:r>
          </a:p>
        </p:txBody>
      </p:sp>
      <p:sp>
        <p:nvSpPr>
          <p:cNvPr id="16" name="TextBox 15"/>
          <p:cNvSpPr txBox="1"/>
          <p:nvPr/>
        </p:nvSpPr>
        <p:spPr>
          <a:xfrm>
            <a:off x="2101229" y="266818"/>
            <a:ext cx="990776" cy="461665"/>
          </a:xfrm>
          <a:prstGeom prst="rect">
            <a:avLst/>
          </a:prstGeom>
          <a:noFill/>
        </p:spPr>
        <p:txBody>
          <a:bodyPr wrap="none" rtlCol="0">
            <a:spAutoFit/>
          </a:bodyPr>
          <a:lstStyle/>
          <a:p>
            <a:r>
              <a:rPr lang="en-US" sz="2400" dirty="0">
                <a:solidFill>
                  <a:srgbClr val="3366FF"/>
                </a:solidFill>
                <a:latin typeface="Symbol" charset="2"/>
                <a:cs typeface="Symbol" charset="2"/>
              </a:rPr>
              <a:t>l</a:t>
            </a:r>
            <a:r>
              <a:rPr lang="en-US" sz="2400" dirty="0">
                <a:solidFill>
                  <a:srgbClr val="3366FF"/>
                </a:solidFill>
              </a:rPr>
              <a:t>=-0.9</a:t>
            </a:r>
          </a:p>
        </p:txBody>
      </p:sp>
      <p:sp>
        <p:nvSpPr>
          <p:cNvPr id="17" name="TextBox 16"/>
          <p:cNvSpPr txBox="1"/>
          <p:nvPr/>
        </p:nvSpPr>
        <p:spPr>
          <a:xfrm>
            <a:off x="875043" y="261697"/>
            <a:ext cx="1175021" cy="461665"/>
          </a:xfrm>
          <a:prstGeom prst="rect">
            <a:avLst/>
          </a:prstGeom>
          <a:noFill/>
        </p:spPr>
        <p:txBody>
          <a:bodyPr wrap="none" rtlCol="0">
            <a:spAutoFit/>
          </a:bodyPr>
          <a:lstStyle/>
          <a:p>
            <a:r>
              <a:rPr lang="en-US" sz="2400" dirty="0" err="1">
                <a:latin typeface="Symbol" charset="2"/>
                <a:cs typeface="Symbol" charset="2"/>
              </a:rPr>
              <a:t>D</a:t>
            </a:r>
            <a:r>
              <a:rPr lang="en-US" sz="2400" dirty="0" err="1"/>
              <a:t>t</a:t>
            </a:r>
            <a:r>
              <a:rPr lang="en-US" sz="2400" dirty="0"/>
              <a:t>=0.05</a:t>
            </a:r>
          </a:p>
        </p:txBody>
      </p:sp>
      <p:sp>
        <p:nvSpPr>
          <p:cNvPr id="4" name="TextBox 3"/>
          <p:cNvSpPr txBox="1"/>
          <p:nvPr/>
        </p:nvSpPr>
        <p:spPr>
          <a:xfrm>
            <a:off x="5034058" y="1103313"/>
            <a:ext cx="1127269" cy="1200329"/>
          </a:xfrm>
          <a:prstGeom prst="rect">
            <a:avLst/>
          </a:prstGeom>
          <a:noFill/>
        </p:spPr>
        <p:txBody>
          <a:bodyPr wrap="none" rtlCol="0">
            <a:spAutoFit/>
          </a:bodyPr>
          <a:lstStyle/>
          <a:p>
            <a:r>
              <a:rPr lang="en-US" b="1" dirty="0"/>
              <a:t>Exact</a:t>
            </a:r>
          </a:p>
          <a:p>
            <a:r>
              <a:rPr lang="en-US" b="1" dirty="0">
                <a:solidFill>
                  <a:srgbClr val="FF0000"/>
                </a:solidFill>
              </a:rPr>
              <a:t>Forward</a:t>
            </a:r>
          </a:p>
          <a:p>
            <a:r>
              <a:rPr lang="en-US" b="1" dirty="0">
                <a:solidFill>
                  <a:srgbClr val="008000"/>
                </a:solidFill>
              </a:rPr>
              <a:t>Backward</a:t>
            </a:r>
          </a:p>
          <a:p>
            <a:r>
              <a:rPr lang="en-US" b="1" dirty="0">
                <a:solidFill>
                  <a:srgbClr val="3366FF"/>
                </a:solidFill>
              </a:rPr>
              <a:t>Centered</a:t>
            </a:r>
          </a:p>
        </p:txBody>
      </p:sp>
      <p:sp>
        <p:nvSpPr>
          <p:cNvPr id="19" name="TextBox 18"/>
          <p:cNvSpPr txBox="1"/>
          <p:nvPr/>
        </p:nvSpPr>
        <p:spPr>
          <a:xfrm>
            <a:off x="5113878" y="4751598"/>
            <a:ext cx="1127269" cy="1200329"/>
          </a:xfrm>
          <a:prstGeom prst="rect">
            <a:avLst/>
          </a:prstGeom>
          <a:noFill/>
        </p:spPr>
        <p:txBody>
          <a:bodyPr wrap="none" rtlCol="0">
            <a:spAutoFit/>
          </a:bodyPr>
          <a:lstStyle/>
          <a:p>
            <a:r>
              <a:rPr lang="en-US" b="1" dirty="0"/>
              <a:t>Exact</a:t>
            </a:r>
          </a:p>
          <a:p>
            <a:r>
              <a:rPr lang="en-US" b="1" dirty="0">
                <a:solidFill>
                  <a:srgbClr val="FF0000"/>
                </a:solidFill>
              </a:rPr>
              <a:t>Forward</a:t>
            </a:r>
          </a:p>
          <a:p>
            <a:r>
              <a:rPr lang="en-US" b="1" dirty="0">
                <a:solidFill>
                  <a:srgbClr val="008000"/>
                </a:solidFill>
              </a:rPr>
              <a:t>Backward</a:t>
            </a:r>
          </a:p>
          <a:p>
            <a:r>
              <a:rPr lang="en-US" b="1" dirty="0">
                <a:solidFill>
                  <a:srgbClr val="3366FF"/>
                </a:solidFill>
              </a:rPr>
              <a:t>Centered</a:t>
            </a:r>
          </a:p>
        </p:txBody>
      </p:sp>
      <p:sp>
        <p:nvSpPr>
          <p:cNvPr id="20" name="TextBox 19"/>
          <p:cNvSpPr txBox="1"/>
          <p:nvPr/>
        </p:nvSpPr>
        <p:spPr>
          <a:xfrm>
            <a:off x="4929726" y="3675758"/>
            <a:ext cx="1297150" cy="584776"/>
          </a:xfrm>
          <a:prstGeom prst="rect">
            <a:avLst/>
          </a:prstGeom>
          <a:noFill/>
        </p:spPr>
        <p:txBody>
          <a:bodyPr wrap="none" rtlCol="0">
            <a:spAutoFit/>
          </a:bodyPr>
          <a:lstStyle/>
          <a:p>
            <a:r>
              <a:rPr lang="en-US" sz="3200" b="1" dirty="0" err="1">
                <a:solidFill>
                  <a:srgbClr val="FF0000"/>
                </a:solidFill>
                <a:latin typeface="Symbol" charset="2"/>
                <a:cs typeface="Symbol" charset="2"/>
              </a:rPr>
              <a:t>D</a:t>
            </a:r>
            <a:r>
              <a:rPr lang="en-US" sz="3200" b="1" dirty="0" err="1">
                <a:solidFill>
                  <a:srgbClr val="FF0000"/>
                </a:solidFill>
              </a:rPr>
              <a:t>t</a:t>
            </a:r>
            <a:r>
              <a:rPr lang="en-US" sz="3200" b="1" dirty="0">
                <a:solidFill>
                  <a:srgbClr val="FF0000"/>
                </a:solidFill>
              </a:rPr>
              <a:t>=0.5</a:t>
            </a:r>
          </a:p>
        </p:txBody>
      </p:sp>
    </p:spTree>
    <p:extLst>
      <p:ext uri="{BB962C8B-B14F-4D97-AF65-F5344CB8AC3E}">
        <p14:creationId xmlns:p14="http://schemas.microsoft.com/office/powerpoint/2010/main" val="2181950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8" y="202949"/>
            <a:ext cx="8940703" cy="954347"/>
          </a:xfrm>
        </p:spPr>
        <p:txBody>
          <a:bodyPr>
            <a:normAutofit fontScale="90000"/>
          </a:bodyPr>
          <a:lstStyle/>
          <a:p>
            <a:r>
              <a:rPr lang="en-US" dirty="0"/>
              <a:t>Testing the numerical core</a:t>
            </a:r>
            <a:br>
              <a:rPr lang="en-US" dirty="0"/>
            </a:br>
            <a:r>
              <a:rPr lang="mr-IN" dirty="0">
                <a:solidFill>
                  <a:srgbClr val="3366FF"/>
                </a:solidFill>
              </a:rPr>
              <a:t>…</a:t>
            </a:r>
            <a:r>
              <a:rPr lang="en-US" sz="3100" dirty="0">
                <a:solidFill>
                  <a:srgbClr val="3366FF"/>
                </a:solidFill>
              </a:rPr>
              <a:t>when we don’t have an exact solution to compare to</a:t>
            </a:r>
          </a:p>
        </p:txBody>
      </p:sp>
      <p:pic>
        <p:nvPicPr>
          <p:cNvPr id="4" name="Content Placeholder 3" descr="initial.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144" t="139" r="6610" b="5009"/>
          <a:stretch/>
        </p:blipFill>
        <p:spPr>
          <a:xfrm>
            <a:off x="112668" y="1509813"/>
            <a:ext cx="3829079" cy="3129611"/>
          </a:xfrm>
        </p:spPr>
      </p:pic>
      <p:sp>
        <p:nvSpPr>
          <p:cNvPr id="6" name="TextBox 5"/>
          <p:cNvSpPr txBox="1"/>
          <p:nvPr/>
        </p:nvSpPr>
        <p:spPr>
          <a:xfrm>
            <a:off x="4660342" y="1432069"/>
            <a:ext cx="3707788" cy="1384995"/>
          </a:xfrm>
          <a:prstGeom prst="rect">
            <a:avLst/>
          </a:prstGeom>
          <a:noFill/>
        </p:spPr>
        <p:txBody>
          <a:bodyPr wrap="square" rtlCol="0">
            <a:spAutoFit/>
          </a:bodyPr>
          <a:lstStyle/>
          <a:p>
            <a:pPr algn="ctr"/>
            <a:r>
              <a:rPr lang="en-US" sz="2800" b="1" dirty="0">
                <a:solidFill>
                  <a:srgbClr val="FF0000"/>
                </a:solidFill>
              </a:rPr>
              <a:t>Idealized simulations</a:t>
            </a:r>
          </a:p>
          <a:p>
            <a:pPr algn="ctr"/>
            <a:r>
              <a:rPr lang="en-US" sz="2800" dirty="0"/>
              <a:t>~ numerical equivalent of calibration in a lab</a:t>
            </a:r>
          </a:p>
        </p:txBody>
      </p:sp>
      <p:graphicFrame>
        <p:nvGraphicFramePr>
          <p:cNvPr id="3" name="Object 2"/>
          <p:cNvGraphicFramePr>
            <a:graphicFrameLocks noChangeAspect="1"/>
          </p:cNvGraphicFramePr>
          <p:nvPr>
            <p:extLst>
              <p:ext uri="{D42A27DB-BD31-4B8C-83A1-F6EECF244321}">
                <p14:modId xmlns:p14="http://schemas.microsoft.com/office/powerpoint/2010/main" val="3438115573"/>
              </p:ext>
            </p:extLst>
          </p:nvPr>
        </p:nvGraphicFramePr>
        <p:xfrm>
          <a:off x="349923" y="4991941"/>
          <a:ext cx="3591824" cy="1101011"/>
        </p:xfrm>
        <a:graphic>
          <a:graphicData uri="http://schemas.openxmlformats.org/presentationml/2006/ole">
            <mc:AlternateContent xmlns:mc="http://schemas.openxmlformats.org/markup-compatibility/2006">
              <mc:Choice xmlns:v="urn:schemas-microsoft-com:vml" Requires="v">
                <p:oleObj name="Equation" r:id="rId3" imgW="2527300" imgH="774700" progId="Equation.3">
                  <p:embed/>
                </p:oleObj>
              </mc:Choice>
              <mc:Fallback>
                <p:oleObj name="Equation" r:id="rId3" imgW="2527300" imgH="774700" progId="Equation.3">
                  <p:embed/>
                  <p:pic>
                    <p:nvPicPr>
                      <p:cNvPr id="0" name=""/>
                      <p:cNvPicPr/>
                      <p:nvPr/>
                    </p:nvPicPr>
                    <p:blipFill>
                      <a:blip r:embed="rId4"/>
                      <a:stretch>
                        <a:fillRect/>
                      </a:stretch>
                    </p:blipFill>
                    <p:spPr>
                      <a:xfrm>
                        <a:off x="349923" y="4991941"/>
                        <a:ext cx="3591824" cy="1101011"/>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760697DF-B0F8-71BB-0C0E-58E5829EB6CA}"/>
              </a:ext>
            </a:extLst>
          </p:cNvPr>
          <p:cNvSpPr txBox="1"/>
          <p:nvPr/>
        </p:nvSpPr>
        <p:spPr>
          <a:xfrm>
            <a:off x="4253890" y="3429000"/>
            <a:ext cx="4540187" cy="2554545"/>
          </a:xfrm>
          <a:prstGeom prst="rect">
            <a:avLst/>
          </a:prstGeom>
          <a:noFill/>
          <a:ln>
            <a:solidFill>
              <a:schemeClr val="accent1"/>
            </a:solidFill>
          </a:ln>
        </p:spPr>
        <p:txBody>
          <a:bodyPr wrap="square" rtlCol="0">
            <a:spAutoFit/>
          </a:bodyPr>
          <a:lstStyle/>
          <a:p>
            <a:r>
              <a:rPr lang="en-US" sz="2000" u="sng" dirty="0"/>
              <a:t>Example</a:t>
            </a:r>
            <a:r>
              <a:rPr lang="en-US" sz="2000" dirty="0"/>
              <a:t>: </a:t>
            </a:r>
          </a:p>
          <a:p>
            <a:pPr marL="285750" indent="-285750">
              <a:buFont typeface="Arial" panose="020B0604020202020204" pitchFamily="34" charset="0"/>
              <a:buChar char="•"/>
            </a:pPr>
            <a:r>
              <a:rPr lang="en-US" sz="2000" dirty="0"/>
              <a:t>Purely advective system (no explicit diffusion added)</a:t>
            </a:r>
          </a:p>
          <a:p>
            <a:pPr marL="285750" indent="-285750">
              <a:buFont typeface="Arial" panose="020B0604020202020204" pitchFamily="34" charset="0"/>
              <a:buChar char="•"/>
            </a:pPr>
            <a:r>
              <a:rPr lang="en-US" sz="2000" dirty="0"/>
              <a:t>flows forward, then flows backwards</a:t>
            </a:r>
          </a:p>
          <a:p>
            <a:pPr marL="742950" lvl="1" indent="-285750">
              <a:buFont typeface="Arial" panose="020B0604020202020204" pitchFamily="34" charset="0"/>
              <a:buChar char="•"/>
            </a:pPr>
            <a:r>
              <a:rPr lang="en-US" sz="2000" dirty="0"/>
              <a:t>Ideally, should return to initial values</a:t>
            </a:r>
          </a:p>
          <a:p>
            <a:pPr marL="742950" lvl="1" indent="-285750">
              <a:buFont typeface="Arial" panose="020B0604020202020204" pitchFamily="34" charset="0"/>
              <a:buChar char="•"/>
            </a:pPr>
            <a:r>
              <a:rPr lang="en-US" sz="2000" dirty="0"/>
              <a:t>Deviations are indicative of numerical issues</a:t>
            </a:r>
          </a:p>
        </p:txBody>
      </p:sp>
    </p:spTree>
    <p:extLst>
      <p:ext uri="{BB962C8B-B14F-4D97-AF65-F5344CB8AC3E}">
        <p14:creationId xmlns:p14="http://schemas.microsoft.com/office/powerpoint/2010/main" val="3960992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8" y="202949"/>
            <a:ext cx="8940703" cy="954347"/>
          </a:xfrm>
        </p:spPr>
        <p:txBody>
          <a:bodyPr>
            <a:normAutofit fontScale="90000"/>
          </a:bodyPr>
          <a:lstStyle/>
          <a:p>
            <a:r>
              <a:rPr lang="en-US" dirty="0"/>
              <a:t>Testing the numerical core</a:t>
            </a:r>
            <a:br>
              <a:rPr lang="en-US" dirty="0"/>
            </a:br>
            <a:r>
              <a:rPr lang="mr-IN" dirty="0">
                <a:solidFill>
                  <a:srgbClr val="3366FF"/>
                </a:solidFill>
              </a:rPr>
              <a:t>…</a:t>
            </a:r>
            <a:r>
              <a:rPr lang="en-US" sz="3100" dirty="0">
                <a:solidFill>
                  <a:srgbClr val="3366FF"/>
                </a:solidFill>
              </a:rPr>
              <a:t>when we don’t have an exact solution to compare to</a:t>
            </a:r>
          </a:p>
        </p:txBody>
      </p:sp>
      <p:pic>
        <p:nvPicPr>
          <p:cNvPr id="4" name="Content Placeholder 3" descr="initial.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144" t="139" r="6610" b="5009"/>
          <a:stretch/>
        </p:blipFill>
        <p:spPr>
          <a:xfrm>
            <a:off x="112669" y="1509813"/>
            <a:ext cx="3012632" cy="2462307"/>
          </a:xfrm>
        </p:spPr>
      </p:pic>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628" r="8017" b="2650"/>
          <a:stretch/>
        </p:blipFill>
        <p:spPr>
          <a:xfrm>
            <a:off x="3023453" y="1669464"/>
            <a:ext cx="6029920" cy="5110444"/>
          </a:xfrm>
          <a:prstGeom prst="rect">
            <a:avLst/>
          </a:prstGeom>
        </p:spPr>
      </p:pic>
      <p:sp>
        <p:nvSpPr>
          <p:cNvPr id="7" name="TextBox 6"/>
          <p:cNvSpPr txBox="1"/>
          <p:nvPr/>
        </p:nvSpPr>
        <p:spPr>
          <a:xfrm>
            <a:off x="112668" y="4868499"/>
            <a:ext cx="2910785" cy="1661993"/>
          </a:xfrm>
          <a:prstGeom prst="rect">
            <a:avLst/>
          </a:prstGeom>
          <a:noFill/>
        </p:spPr>
        <p:txBody>
          <a:bodyPr wrap="square" rtlCol="0">
            <a:spAutoFit/>
          </a:bodyPr>
          <a:lstStyle/>
          <a:p>
            <a:pPr algn="r"/>
            <a:r>
              <a:rPr lang="en-US" dirty="0"/>
              <a:t>This highlights the </a:t>
            </a:r>
          </a:p>
          <a:p>
            <a:pPr algn="r"/>
            <a:r>
              <a:rPr lang="en-US" dirty="0"/>
              <a:t>problem of </a:t>
            </a:r>
          </a:p>
          <a:p>
            <a:pPr algn="r"/>
            <a:r>
              <a:rPr lang="en-US" dirty="0">
                <a:solidFill>
                  <a:srgbClr val="3366FF"/>
                </a:solidFill>
              </a:rPr>
              <a:t>numerical diffusion</a:t>
            </a:r>
          </a:p>
          <a:p>
            <a:pPr algn="r"/>
            <a:r>
              <a:rPr lang="en-US" sz="1600" dirty="0"/>
              <a:t>Each scheme will have its own weaknesses and strengths (and conservation properties)</a:t>
            </a:r>
          </a:p>
        </p:txBody>
      </p:sp>
    </p:spTree>
    <p:extLst>
      <p:ext uri="{BB962C8B-B14F-4D97-AF65-F5344CB8AC3E}">
        <p14:creationId xmlns:p14="http://schemas.microsoft.com/office/powerpoint/2010/main" val="239008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a:t>
            </a:r>
            <a:r>
              <a:rPr lang="en-US" dirty="0">
                <a:solidFill>
                  <a:srgbClr val="3366FF"/>
                </a:solidFill>
              </a:rPr>
              <a:t>numerical</a:t>
            </a:r>
            <a:r>
              <a:rPr lang="en-US" dirty="0"/>
              <a:t> model need?</a:t>
            </a:r>
            <a:br>
              <a:rPr lang="en-US" dirty="0"/>
            </a:br>
            <a:r>
              <a:rPr lang="en-US" sz="2700" dirty="0"/>
              <a:t>summary</a:t>
            </a:r>
          </a:p>
        </p:txBody>
      </p:sp>
      <p:sp>
        <p:nvSpPr>
          <p:cNvPr id="3" name="Content Placeholder 2"/>
          <p:cNvSpPr>
            <a:spLocks noGrp="1"/>
          </p:cNvSpPr>
          <p:nvPr>
            <p:ph idx="1"/>
          </p:nvPr>
        </p:nvSpPr>
        <p:spPr>
          <a:xfrm>
            <a:off x="457200" y="1600200"/>
            <a:ext cx="8525480" cy="4923669"/>
          </a:xfrm>
        </p:spPr>
        <p:txBody>
          <a:bodyPr>
            <a:normAutofit fontScale="92500" lnSpcReduction="20000"/>
          </a:bodyPr>
          <a:lstStyle/>
          <a:p>
            <a:r>
              <a:rPr lang="en-US" dirty="0"/>
              <a:t>Need equations </a:t>
            </a:r>
            <a:r>
              <a:rPr lang="en-US" sz="3000" dirty="0"/>
              <a:t>(+ parameterizations)</a:t>
            </a:r>
          </a:p>
          <a:p>
            <a:pPr lvl="1"/>
            <a:r>
              <a:rPr lang="en-US" dirty="0">
                <a:solidFill>
                  <a:srgbClr val="FF0000"/>
                </a:solidFill>
              </a:rPr>
              <a:t>Output = function(input)</a:t>
            </a:r>
          </a:p>
          <a:p>
            <a:r>
              <a:rPr lang="en-US" dirty="0"/>
              <a:t>Need a starting point and constraints</a:t>
            </a:r>
          </a:p>
          <a:p>
            <a:pPr lvl="1"/>
            <a:r>
              <a:rPr lang="en-US" dirty="0">
                <a:solidFill>
                  <a:srgbClr val="FF0000"/>
                </a:solidFill>
              </a:rPr>
              <a:t>Initial and boundary conditions</a:t>
            </a:r>
          </a:p>
          <a:p>
            <a:r>
              <a:rPr lang="en-US" dirty="0"/>
              <a:t>Must define time and space scales of interest</a:t>
            </a:r>
          </a:p>
          <a:p>
            <a:pPr lvl="1"/>
            <a:r>
              <a:rPr lang="en-US" dirty="0">
                <a:solidFill>
                  <a:srgbClr val="3366FF"/>
                </a:solidFill>
              </a:rPr>
              <a:t>Integration time step (depends on grid choice/physics)</a:t>
            </a:r>
          </a:p>
          <a:p>
            <a:pPr lvl="1"/>
            <a:r>
              <a:rPr lang="en-US" dirty="0">
                <a:solidFill>
                  <a:srgbClr val="3366FF"/>
                </a:solidFill>
              </a:rPr>
              <a:t>Spatial resolution of the grid and type of grid</a:t>
            </a:r>
          </a:p>
          <a:p>
            <a:pPr lvl="1"/>
            <a:r>
              <a:rPr lang="en-US" dirty="0">
                <a:solidFill>
                  <a:srgbClr val="3366FF"/>
                </a:solidFill>
              </a:rPr>
              <a:t>Duration of model run</a:t>
            </a:r>
          </a:p>
          <a:p>
            <a:pPr lvl="1"/>
            <a:r>
              <a:rPr lang="en-US" dirty="0">
                <a:solidFill>
                  <a:srgbClr val="3366FF"/>
                </a:solidFill>
              </a:rPr>
              <a:t>Decisions about time/space scales may also translate into “filtering” of the equations </a:t>
            </a:r>
          </a:p>
          <a:p>
            <a:pPr lvl="2"/>
            <a:r>
              <a:rPr lang="en-US" dirty="0">
                <a:solidFill>
                  <a:srgbClr val="3366FF"/>
                </a:solidFill>
              </a:rPr>
              <a:t>(parts of the equations can be neglected and the equations simplified – some physics can be neglected/simplified)</a:t>
            </a:r>
          </a:p>
        </p:txBody>
      </p:sp>
    </p:spTree>
    <p:extLst>
      <p:ext uri="{BB962C8B-B14F-4D97-AF65-F5344CB8AC3E}">
        <p14:creationId xmlns:p14="http://schemas.microsoft.com/office/powerpoint/2010/main" val="49047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32F5A8-523E-284B-A2B9-351748DEE157}"/>
              </a:ext>
            </a:extLst>
          </p:cNvPr>
          <p:cNvPicPr>
            <a:picLocks noChangeAspect="1"/>
          </p:cNvPicPr>
          <p:nvPr/>
        </p:nvPicPr>
        <p:blipFill>
          <a:blip r:embed="rId2"/>
          <a:stretch>
            <a:fillRect/>
          </a:stretch>
        </p:blipFill>
        <p:spPr>
          <a:xfrm>
            <a:off x="2504661" y="0"/>
            <a:ext cx="6301089" cy="6614871"/>
          </a:xfrm>
          <a:prstGeom prst="rect">
            <a:avLst/>
          </a:prstGeom>
        </p:spPr>
      </p:pic>
      <p:sp>
        <p:nvSpPr>
          <p:cNvPr id="6" name="TextBox 5">
            <a:extLst>
              <a:ext uri="{FF2B5EF4-FFF2-40B4-BE49-F238E27FC236}">
                <a16:creationId xmlns:a16="http://schemas.microsoft.com/office/drawing/2014/main" id="{64C423C0-161C-CAED-79A3-3D1625ED3A68}"/>
              </a:ext>
            </a:extLst>
          </p:cNvPr>
          <p:cNvSpPr txBox="1"/>
          <p:nvPr/>
        </p:nvSpPr>
        <p:spPr>
          <a:xfrm>
            <a:off x="0" y="212035"/>
            <a:ext cx="2114039" cy="830997"/>
          </a:xfrm>
          <a:prstGeom prst="rect">
            <a:avLst/>
          </a:prstGeom>
          <a:noFill/>
        </p:spPr>
        <p:txBody>
          <a:bodyPr wrap="square" rtlCol="0">
            <a:spAutoFit/>
          </a:bodyPr>
          <a:lstStyle/>
          <a:p>
            <a:pPr algn="ctr"/>
            <a:r>
              <a:rPr lang="en-US" sz="2400" dirty="0"/>
              <a:t>Different types of grid</a:t>
            </a:r>
          </a:p>
        </p:txBody>
      </p:sp>
      <p:sp>
        <p:nvSpPr>
          <p:cNvPr id="7" name="TextBox 6">
            <a:extLst>
              <a:ext uri="{FF2B5EF4-FFF2-40B4-BE49-F238E27FC236}">
                <a16:creationId xmlns:a16="http://schemas.microsoft.com/office/drawing/2014/main" id="{1A2B0DBE-F596-0DE7-2F39-F4C9A51A0CCC}"/>
              </a:ext>
            </a:extLst>
          </p:cNvPr>
          <p:cNvSpPr txBox="1"/>
          <p:nvPr/>
        </p:nvSpPr>
        <p:spPr>
          <a:xfrm>
            <a:off x="132522" y="1364974"/>
            <a:ext cx="2114039" cy="1477328"/>
          </a:xfrm>
          <a:prstGeom prst="rect">
            <a:avLst/>
          </a:prstGeom>
          <a:noFill/>
        </p:spPr>
        <p:txBody>
          <a:bodyPr wrap="square" rtlCol="0">
            <a:spAutoFit/>
          </a:bodyPr>
          <a:lstStyle/>
          <a:p>
            <a:r>
              <a:rPr lang="en-US" dirty="0"/>
              <a:t>Implications:</a:t>
            </a:r>
          </a:p>
          <a:p>
            <a:pPr marL="285750" indent="-285750">
              <a:buFont typeface="Arial" panose="020B0604020202020204" pitchFamily="34" charset="0"/>
              <a:buChar char="•"/>
            </a:pPr>
            <a:r>
              <a:rPr lang="en-US" dirty="0"/>
              <a:t>Computational stability, accuracy and cost</a:t>
            </a:r>
          </a:p>
          <a:p>
            <a:pPr marL="285750" indent="-285750">
              <a:buFont typeface="Arial" panose="020B0604020202020204" pitchFamily="34" charset="0"/>
              <a:buChar char="•"/>
            </a:pPr>
            <a:r>
              <a:rPr lang="en-US" dirty="0"/>
              <a:t>Post-processing</a:t>
            </a:r>
          </a:p>
        </p:txBody>
      </p:sp>
      <p:sp>
        <p:nvSpPr>
          <p:cNvPr id="8" name="TextBox 7">
            <a:extLst>
              <a:ext uri="{FF2B5EF4-FFF2-40B4-BE49-F238E27FC236}">
                <a16:creationId xmlns:a16="http://schemas.microsoft.com/office/drawing/2014/main" id="{0C179C00-0C71-6C27-EBCA-675EAFC91D56}"/>
              </a:ext>
            </a:extLst>
          </p:cNvPr>
          <p:cNvSpPr txBox="1"/>
          <p:nvPr/>
        </p:nvSpPr>
        <p:spPr>
          <a:xfrm>
            <a:off x="0" y="6567481"/>
            <a:ext cx="5715091" cy="338554"/>
          </a:xfrm>
          <a:prstGeom prst="rect">
            <a:avLst/>
          </a:prstGeom>
          <a:noFill/>
        </p:spPr>
        <p:txBody>
          <a:bodyPr wrap="none" rtlCol="0">
            <a:spAutoFit/>
          </a:bodyPr>
          <a:lstStyle/>
          <a:p>
            <a:r>
              <a:rPr lang="en-US" sz="1600" dirty="0"/>
              <a:t>Harris 2025 </a:t>
            </a:r>
            <a:r>
              <a:rPr lang="en-GB" sz="1600" i="1" dirty="0"/>
              <a:t>https://</a:t>
            </a:r>
            <a:r>
              <a:rPr lang="en-GB" sz="1600" i="1" dirty="0" err="1"/>
              <a:t>doi.org</a:t>
            </a:r>
            <a:r>
              <a:rPr lang="en-GB" sz="1600" i="1" dirty="0"/>
              <a:t>/10.1016/B978-0-443-15748-6.00012-5</a:t>
            </a:r>
            <a:endParaRPr lang="en-GB" sz="1600" dirty="0"/>
          </a:p>
        </p:txBody>
      </p:sp>
    </p:spTree>
    <p:extLst>
      <p:ext uri="{BB962C8B-B14F-4D97-AF65-F5344CB8AC3E}">
        <p14:creationId xmlns:p14="http://schemas.microsoft.com/office/powerpoint/2010/main" val="1334450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25" y="4054"/>
            <a:ext cx="8941711" cy="1143000"/>
          </a:xfrm>
        </p:spPr>
        <p:txBody>
          <a:bodyPr>
            <a:normAutofit fontScale="90000"/>
          </a:bodyPr>
          <a:lstStyle/>
          <a:p>
            <a:r>
              <a:rPr lang="en-US" dirty="0"/>
              <a:t>Weather and climate </a:t>
            </a:r>
            <a:r>
              <a:rPr lang="mr-IN" dirty="0"/>
              <a:t>–</a:t>
            </a:r>
            <a:r>
              <a:rPr lang="en-US" dirty="0"/>
              <a:t> bridging the gap</a:t>
            </a:r>
          </a:p>
        </p:txBody>
      </p:sp>
      <p:pic>
        <p:nvPicPr>
          <p:cNvPr id="4" name="Content Placeholder 3" descr="Screen Shot 2016-11-09 at 14.10.47.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725" b="203"/>
          <a:stretch/>
        </p:blipFill>
        <p:spPr>
          <a:xfrm>
            <a:off x="12254" y="1259711"/>
            <a:ext cx="9131745" cy="5534390"/>
          </a:xfrm>
        </p:spPr>
      </p:pic>
      <p:sp>
        <p:nvSpPr>
          <p:cNvPr id="3" name="TextBox 2">
            <a:extLst>
              <a:ext uri="{FF2B5EF4-FFF2-40B4-BE49-F238E27FC236}">
                <a16:creationId xmlns:a16="http://schemas.microsoft.com/office/drawing/2014/main" id="{98507D2B-32FB-CA05-C703-7210FF34ED06}"/>
              </a:ext>
            </a:extLst>
          </p:cNvPr>
          <p:cNvSpPr txBox="1"/>
          <p:nvPr/>
        </p:nvSpPr>
        <p:spPr>
          <a:xfrm>
            <a:off x="1520408" y="834051"/>
            <a:ext cx="6531660" cy="369332"/>
          </a:xfrm>
          <a:prstGeom prst="rect">
            <a:avLst/>
          </a:prstGeom>
          <a:noFill/>
        </p:spPr>
        <p:txBody>
          <a:bodyPr wrap="none" rtlCol="0">
            <a:spAutoFit/>
          </a:bodyPr>
          <a:lstStyle/>
          <a:p>
            <a:r>
              <a:rPr lang="en-US" dirty="0"/>
              <a:t>Numerical Weather Prediction is not the same as Climate Modelling</a:t>
            </a:r>
          </a:p>
        </p:txBody>
      </p:sp>
    </p:spTree>
    <p:extLst>
      <p:ext uri="{BB962C8B-B14F-4D97-AF65-F5344CB8AC3E}">
        <p14:creationId xmlns:p14="http://schemas.microsoft.com/office/powerpoint/2010/main" val="3071007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model climate?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692" b="20800"/>
          <a:stretch/>
        </p:blipFill>
        <p:spPr>
          <a:xfrm>
            <a:off x="532611" y="1495266"/>
            <a:ext cx="8452348" cy="4844256"/>
          </a:xfrm>
          <a:prstGeom prst="rect">
            <a:avLst/>
          </a:prstGeom>
        </p:spPr>
      </p:pic>
    </p:spTree>
    <p:extLst>
      <p:ext uri="{BB962C8B-B14F-4D97-AF65-F5344CB8AC3E}">
        <p14:creationId xmlns:p14="http://schemas.microsoft.com/office/powerpoint/2010/main" val="56658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14.13.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68" b="279"/>
          <a:stretch/>
        </p:blipFill>
        <p:spPr>
          <a:xfrm>
            <a:off x="606358" y="80750"/>
            <a:ext cx="7997068" cy="6379341"/>
          </a:xfrm>
        </p:spPr>
      </p:pic>
      <p:sp>
        <p:nvSpPr>
          <p:cNvPr id="5" name="Cloud 4"/>
          <p:cNvSpPr/>
          <p:nvPr/>
        </p:nvSpPr>
        <p:spPr>
          <a:xfrm rot="21300876">
            <a:off x="6551247" y="3700685"/>
            <a:ext cx="480555" cy="144763"/>
          </a:xfrm>
          <a:prstGeom prst="cloud">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13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37"/>
            <a:ext cx="8229600" cy="1143000"/>
          </a:xfrm>
        </p:spPr>
        <p:txBody>
          <a:bodyPr/>
          <a:lstStyle/>
          <a:p>
            <a:r>
              <a:rPr lang="en-US" dirty="0"/>
              <a:t>What are </a:t>
            </a:r>
            <a:r>
              <a:rPr lang="en-US" dirty="0">
                <a:solidFill>
                  <a:srgbClr val="FF0000"/>
                </a:solidFill>
              </a:rPr>
              <a:t>coupled</a:t>
            </a:r>
            <a:r>
              <a:rPr lang="en-US" dirty="0"/>
              <a:t> </a:t>
            </a:r>
            <a:r>
              <a:rPr lang="en-US" dirty="0">
                <a:solidFill>
                  <a:srgbClr val="008000"/>
                </a:solidFill>
              </a:rPr>
              <a:t>climate</a:t>
            </a:r>
            <a:r>
              <a:rPr lang="en-US" dirty="0"/>
              <a:t> </a:t>
            </a:r>
            <a:r>
              <a:rPr lang="en-US" dirty="0">
                <a:solidFill>
                  <a:srgbClr val="3366FF"/>
                </a:solidFill>
              </a:rPr>
              <a:t>models</a:t>
            </a:r>
            <a:r>
              <a:rPr lang="en-US" dirty="0"/>
              <a:t>?</a:t>
            </a:r>
          </a:p>
        </p:txBody>
      </p:sp>
      <p:pic>
        <p:nvPicPr>
          <p:cNvPr id="4" name="Content Placeholder 3" descr="nap_p_30.png"/>
          <p:cNvPicPr>
            <a:picLocks noGrp="1" noChangeAspect="1"/>
          </p:cNvPicPr>
          <p:nvPr>
            <p:ph idx="1"/>
          </p:nvPr>
        </p:nvPicPr>
        <p:blipFill>
          <a:blip r:embed="rId3">
            <a:extLst>
              <a:ext uri="{28A0092B-C50C-407E-A947-70E740481C1C}">
                <a14:useLocalDpi xmlns:a14="http://schemas.microsoft.com/office/drawing/2010/main" val="0"/>
              </a:ext>
            </a:extLst>
          </a:blip>
          <a:srcRect t="8839" b="8839"/>
          <a:stretch>
            <a:fillRect/>
          </a:stretch>
        </p:blipFill>
        <p:spPr>
          <a:xfrm>
            <a:off x="457200" y="1166018"/>
            <a:ext cx="8229600" cy="4525963"/>
          </a:xfrm>
        </p:spPr>
      </p:pic>
      <p:sp>
        <p:nvSpPr>
          <p:cNvPr id="3" name="TextBox 2">
            <a:extLst>
              <a:ext uri="{FF2B5EF4-FFF2-40B4-BE49-F238E27FC236}">
                <a16:creationId xmlns:a16="http://schemas.microsoft.com/office/drawing/2014/main" id="{12362B4E-2AF8-9587-08FA-ED1EE7EB37E6}"/>
              </a:ext>
            </a:extLst>
          </p:cNvPr>
          <p:cNvSpPr txBox="1"/>
          <p:nvPr/>
        </p:nvSpPr>
        <p:spPr>
          <a:xfrm>
            <a:off x="457201" y="5989982"/>
            <a:ext cx="8229600" cy="646331"/>
          </a:xfrm>
          <a:prstGeom prst="rect">
            <a:avLst/>
          </a:prstGeom>
          <a:noFill/>
        </p:spPr>
        <p:txBody>
          <a:bodyPr wrap="square" rtlCol="0">
            <a:spAutoFit/>
          </a:bodyPr>
          <a:lstStyle/>
          <a:p>
            <a:r>
              <a:rPr lang="en-US" dirty="0"/>
              <a:t>As complexity increases, the name is now evolving towards “Earth System Models” or “Digital Twin”</a:t>
            </a:r>
          </a:p>
        </p:txBody>
      </p:sp>
    </p:spTree>
    <p:extLst>
      <p:ext uri="{BB962C8B-B14F-4D97-AF65-F5344CB8AC3E}">
        <p14:creationId xmlns:p14="http://schemas.microsoft.com/office/powerpoint/2010/main" val="653944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17637"/>
            <a:ext cx="8371843" cy="2095215"/>
          </a:xfrm>
        </p:spPr>
        <p:txBody>
          <a:bodyPr>
            <a:noAutofit/>
          </a:bodyPr>
          <a:lstStyle/>
          <a:p>
            <a:r>
              <a:rPr lang="en-US" sz="5400" dirty="0"/>
              <a:t>A bit of review: </a:t>
            </a:r>
            <a:br>
              <a:rPr lang="en-US" sz="5400" dirty="0"/>
            </a:br>
            <a:br>
              <a:rPr lang="en-US" sz="5400" dirty="0"/>
            </a:br>
            <a:r>
              <a:rPr lang="en-US" sz="5400" dirty="0"/>
              <a:t>What do we need </a:t>
            </a:r>
            <a:br>
              <a:rPr lang="en-US" sz="5400" dirty="0"/>
            </a:br>
            <a:r>
              <a:rPr lang="en-US" sz="5400" dirty="0"/>
              <a:t>to make a </a:t>
            </a:r>
            <a:r>
              <a:rPr lang="en-US" sz="5400" dirty="0">
                <a:solidFill>
                  <a:srgbClr val="3366FF"/>
                </a:solidFill>
              </a:rPr>
              <a:t>model</a:t>
            </a:r>
            <a:r>
              <a:rPr lang="en-US" sz="5400" dirty="0"/>
              <a:t>?</a:t>
            </a:r>
            <a:br>
              <a:rPr lang="en-US" sz="5400" dirty="0"/>
            </a:br>
            <a:endParaRPr lang="en-US" sz="5400" dirty="0"/>
          </a:p>
        </p:txBody>
      </p:sp>
      <p:sp>
        <p:nvSpPr>
          <p:cNvPr id="3" name="TextBox 2"/>
          <p:cNvSpPr txBox="1"/>
          <p:nvPr/>
        </p:nvSpPr>
        <p:spPr>
          <a:xfrm>
            <a:off x="2540142" y="3891472"/>
            <a:ext cx="4206989" cy="369332"/>
          </a:xfrm>
          <a:prstGeom prst="rect">
            <a:avLst/>
          </a:prstGeom>
          <a:noFill/>
        </p:spPr>
        <p:txBody>
          <a:bodyPr wrap="none" rtlCol="0">
            <a:spAutoFit/>
          </a:bodyPr>
          <a:lstStyle/>
          <a:p>
            <a:r>
              <a:rPr lang="en-US" dirty="0">
                <a:solidFill>
                  <a:srgbClr val="FF0000"/>
                </a:solidFill>
              </a:rPr>
              <a:t>(Any model, not necessarily a climate one)</a:t>
            </a:r>
          </a:p>
        </p:txBody>
      </p:sp>
      <p:sp>
        <p:nvSpPr>
          <p:cNvPr id="4" name="TextBox 3">
            <a:extLst>
              <a:ext uri="{FF2B5EF4-FFF2-40B4-BE49-F238E27FC236}">
                <a16:creationId xmlns:a16="http://schemas.microsoft.com/office/drawing/2014/main" id="{8FBAD039-B148-A359-711A-8D12B46E3385}"/>
              </a:ext>
            </a:extLst>
          </p:cNvPr>
          <p:cNvSpPr txBox="1"/>
          <p:nvPr/>
        </p:nvSpPr>
        <p:spPr>
          <a:xfrm>
            <a:off x="181375" y="6077150"/>
            <a:ext cx="8781250" cy="584775"/>
          </a:xfrm>
          <a:prstGeom prst="rect">
            <a:avLst/>
          </a:prstGeom>
          <a:noFill/>
        </p:spPr>
        <p:txBody>
          <a:bodyPr wrap="none" rtlCol="0">
            <a:spAutoFit/>
          </a:bodyPr>
          <a:lstStyle/>
          <a:p>
            <a:r>
              <a:rPr lang="en-US" sz="1600" dirty="0"/>
              <a:t>A good reference</a:t>
            </a:r>
          </a:p>
          <a:p>
            <a:r>
              <a:rPr lang="en-US" sz="1600" dirty="0"/>
              <a:t>Harris (2025) Atmospheric Modelling: Dynamics. </a:t>
            </a:r>
            <a:r>
              <a:rPr lang="en-GB" sz="1600" i="1" dirty="0"/>
              <a:t>https://</a:t>
            </a:r>
            <a:r>
              <a:rPr lang="en-GB" sz="1600" i="1" dirty="0" err="1"/>
              <a:t>doi.org</a:t>
            </a:r>
            <a:r>
              <a:rPr lang="en-GB" sz="1600" i="1" dirty="0"/>
              <a:t>/10.1016/B978-0-443-15748-6.00012-5</a:t>
            </a:r>
            <a:endParaRPr lang="en-GB" sz="1600" dirty="0"/>
          </a:p>
        </p:txBody>
      </p:sp>
    </p:spTree>
    <p:extLst>
      <p:ext uri="{BB962C8B-B14F-4D97-AF65-F5344CB8AC3E}">
        <p14:creationId xmlns:p14="http://schemas.microsoft.com/office/powerpoint/2010/main" val="1548829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86"/>
          <a:stretch/>
        </p:blipFill>
        <p:spPr bwMode="auto">
          <a:xfrm>
            <a:off x="256876" y="1543111"/>
            <a:ext cx="8749899" cy="52863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txBox="1">
            <a:spLocks/>
          </p:cNvSpPr>
          <p:nvPr/>
        </p:nvSpPr>
        <p:spPr>
          <a:xfrm>
            <a:off x="156979" y="46334"/>
            <a:ext cx="8987021"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A few key major </a:t>
            </a:r>
            <a:r>
              <a:rPr lang="en-US" sz="4000" dirty="0">
                <a:solidFill>
                  <a:srgbClr val="FF0000"/>
                </a:solidFill>
              </a:rPr>
              <a:t>coupling mechanisms </a:t>
            </a:r>
            <a:r>
              <a:rPr lang="en-US" sz="4000" dirty="0"/>
              <a:t>between the ocean and the atmosphere</a:t>
            </a:r>
          </a:p>
        </p:txBody>
      </p:sp>
    </p:spTree>
    <p:extLst>
      <p:ext uri="{BB962C8B-B14F-4D97-AF65-F5344CB8AC3E}">
        <p14:creationId xmlns:p14="http://schemas.microsoft.com/office/powerpoint/2010/main" val="3677045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dirty="0"/>
              <a:t>The “</a:t>
            </a:r>
            <a:r>
              <a:rPr lang="en-US" sz="3600" b="1" dirty="0">
                <a:solidFill>
                  <a:srgbClr val="FF0000"/>
                </a:solidFill>
              </a:rPr>
              <a:t>coupler</a:t>
            </a:r>
            <a:r>
              <a:rPr lang="en-US" sz="3600" dirty="0"/>
              <a:t>” is the heart of climate models</a:t>
            </a:r>
          </a:p>
        </p:txBody>
      </p:sp>
      <p:pic>
        <p:nvPicPr>
          <p:cNvPr id="4" name="Content Placeholder 3" descr="Screen Shot 2016-11-09 at 14.04.45.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146" b="-444"/>
          <a:stretch/>
        </p:blipFill>
        <p:spPr>
          <a:xfrm>
            <a:off x="457200" y="962706"/>
            <a:ext cx="8229600" cy="5895294"/>
          </a:xfrm>
        </p:spPr>
      </p:pic>
    </p:spTree>
    <p:extLst>
      <p:ext uri="{BB962C8B-B14F-4D97-AF65-F5344CB8AC3E}">
        <p14:creationId xmlns:p14="http://schemas.microsoft.com/office/powerpoint/2010/main" val="607288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08.28.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079" b="5740"/>
          <a:stretch/>
        </p:blipFill>
        <p:spPr>
          <a:xfrm>
            <a:off x="997003" y="512078"/>
            <a:ext cx="7406409" cy="5674283"/>
          </a:xfrm>
        </p:spPr>
      </p:pic>
    </p:spTree>
    <p:extLst>
      <p:ext uri="{BB962C8B-B14F-4D97-AF65-F5344CB8AC3E}">
        <p14:creationId xmlns:p14="http://schemas.microsoft.com/office/powerpoint/2010/main" val="3743351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117"/>
          <a:stretch/>
        </p:blipFill>
        <p:spPr bwMode="auto">
          <a:xfrm>
            <a:off x="108703" y="1526438"/>
            <a:ext cx="8889239" cy="53315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txBox="1">
            <a:spLocks/>
          </p:cNvSpPr>
          <p:nvPr/>
        </p:nvSpPr>
        <p:spPr>
          <a:xfrm>
            <a:off x="0" y="-65784"/>
            <a:ext cx="91440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Interconnecting reservoirs with their own time-scales </a:t>
            </a:r>
          </a:p>
          <a:p>
            <a:r>
              <a:rPr lang="en-US" sz="2000" dirty="0"/>
              <a:t>(this has important numerical and computational impacts)</a:t>
            </a:r>
            <a:endParaRPr lang="en-US" sz="3200" dirty="0"/>
          </a:p>
        </p:txBody>
      </p:sp>
      <p:sp>
        <p:nvSpPr>
          <p:cNvPr id="2" name="TextBox 1"/>
          <p:cNvSpPr txBox="1"/>
          <p:nvPr/>
        </p:nvSpPr>
        <p:spPr>
          <a:xfrm>
            <a:off x="7427092" y="2536586"/>
            <a:ext cx="1454244" cy="369332"/>
          </a:xfrm>
          <a:prstGeom prst="rect">
            <a:avLst/>
          </a:prstGeom>
          <a:noFill/>
        </p:spPr>
        <p:txBody>
          <a:bodyPr wrap="none" rtlCol="0">
            <a:spAutoFit/>
          </a:bodyPr>
          <a:lstStyle/>
          <a:p>
            <a:r>
              <a:rPr lang="en-US" dirty="0"/>
              <a:t>10</a:t>
            </a:r>
            <a:r>
              <a:rPr lang="en-US" baseline="30000" dirty="0"/>
              <a:t>6 </a:t>
            </a:r>
            <a:r>
              <a:rPr lang="en-US" dirty="0"/>
              <a:t>s=11 days</a:t>
            </a:r>
          </a:p>
        </p:txBody>
      </p:sp>
      <p:sp>
        <p:nvSpPr>
          <p:cNvPr id="6" name="TextBox 5"/>
          <p:cNvSpPr txBox="1"/>
          <p:nvPr/>
        </p:nvSpPr>
        <p:spPr>
          <a:xfrm>
            <a:off x="7427092" y="2188043"/>
            <a:ext cx="1507744" cy="369332"/>
          </a:xfrm>
          <a:prstGeom prst="rect">
            <a:avLst/>
          </a:prstGeom>
          <a:noFill/>
        </p:spPr>
        <p:txBody>
          <a:bodyPr wrap="none" rtlCol="0">
            <a:spAutoFit/>
          </a:bodyPr>
          <a:lstStyle/>
          <a:p>
            <a:r>
              <a:rPr lang="en-US" dirty="0"/>
              <a:t>10</a:t>
            </a:r>
            <a:r>
              <a:rPr lang="en-US" baseline="30000" dirty="0"/>
              <a:t>5 </a:t>
            </a:r>
            <a:r>
              <a:rPr lang="en-US" dirty="0"/>
              <a:t>s=1.5 days</a:t>
            </a:r>
          </a:p>
        </p:txBody>
      </p:sp>
      <p:sp>
        <p:nvSpPr>
          <p:cNvPr id="7" name="TextBox 6"/>
          <p:cNvSpPr txBox="1"/>
          <p:nvPr/>
        </p:nvSpPr>
        <p:spPr>
          <a:xfrm>
            <a:off x="7427092" y="2905154"/>
            <a:ext cx="1622146" cy="369332"/>
          </a:xfrm>
          <a:prstGeom prst="rect">
            <a:avLst/>
          </a:prstGeom>
          <a:noFill/>
        </p:spPr>
        <p:txBody>
          <a:bodyPr wrap="none" rtlCol="0">
            <a:spAutoFit/>
          </a:bodyPr>
          <a:lstStyle/>
          <a:p>
            <a:r>
              <a:rPr lang="en-US" dirty="0"/>
              <a:t>10</a:t>
            </a:r>
            <a:r>
              <a:rPr lang="en-US" baseline="30000" dirty="0"/>
              <a:t>7 </a:t>
            </a:r>
            <a:r>
              <a:rPr lang="en-US" dirty="0"/>
              <a:t>s=4 months</a:t>
            </a:r>
          </a:p>
        </p:txBody>
      </p:sp>
      <p:sp>
        <p:nvSpPr>
          <p:cNvPr id="8" name="TextBox 7"/>
          <p:cNvSpPr txBox="1"/>
          <p:nvPr/>
        </p:nvSpPr>
        <p:spPr>
          <a:xfrm>
            <a:off x="7427092" y="3272321"/>
            <a:ext cx="1774845" cy="369332"/>
          </a:xfrm>
          <a:prstGeom prst="rect">
            <a:avLst/>
          </a:prstGeom>
          <a:noFill/>
        </p:spPr>
        <p:txBody>
          <a:bodyPr wrap="none" rtlCol="0">
            <a:spAutoFit/>
          </a:bodyPr>
          <a:lstStyle/>
          <a:p>
            <a:r>
              <a:rPr lang="en-US" dirty="0"/>
              <a:t>10</a:t>
            </a:r>
            <a:r>
              <a:rPr lang="en-US" baseline="30000" dirty="0"/>
              <a:t>10 </a:t>
            </a:r>
            <a:r>
              <a:rPr lang="en-US" dirty="0"/>
              <a:t>s= 300 years</a:t>
            </a:r>
          </a:p>
        </p:txBody>
      </p:sp>
    </p:spTree>
    <p:extLst>
      <p:ext uri="{BB962C8B-B14F-4D97-AF65-F5344CB8AC3E}">
        <p14:creationId xmlns:p14="http://schemas.microsoft.com/office/powerpoint/2010/main" val="1789494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276"/>
          <a:stretch/>
        </p:blipFill>
        <p:spPr bwMode="auto">
          <a:xfrm>
            <a:off x="313957" y="1084438"/>
            <a:ext cx="8623802" cy="57735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901265" y="47872"/>
            <a:ext cx="7394171" cy="1077218"/>
          </a:xfrm>
          <a:prstGeom prst="rect">
            <a:avLst/>
          </a:prstGeom>
          <a:noFill/>
        </p:spPr>
        <p:txBody>
          <a:bodyPr wrap="none" rtlCol="0">
            <a:spAutoFit/>
          </a:bodyPr>
          <a:lstStyle/>
          <a:p>
            <a:pPr algn="ctr"/>
            <a:r>
              <a:rPr lang="en-US" sz="3200" dirty="0"/>
              <a:t>Why coupling the models in the first place?</a:t>
            </a:r>
          </a:p>
          <a:p>
            <a:pPr algn="ctr"/>
            <a:r>
              <a:rPr lang="en-US" sz="3200" b="1" dirty="0" err="1">
                <a:solidFill>
                  <a:srgbClr val="FF0000"/>
                </a:solidFill>
              </a:rPr>
              <a:t>Teleconnections</a:t>
            </a:r>
            <a:r>
              <a:rPr lang="en-US" sz="3200" dirty="0">
                <a:solidFill>
                  <a:srgbClr val="FF0000"/>
                </a:solidFill>
              </a:rPr>
              <a:t> </a:t>
            </a:r>
            <a:r>
              <a:rPr lang="en-US" sz="3200" dirty="0"/>
              <a:t>and nonlinear </a:t>
            </a:r>
            <a:r>
              <a:rPr lang="en-US" sz="3200" b="1" dirty="0">
                <a:solidFill>
                  <a:srgbClr val="FF0000"/>
                </a:solidFill>
              </a:rPr>
              <a:t>feedbacks</a:t>
            </a:r>
          </a:p>
        </p:txBody>
      </p:sp>
    </p:spTree>
    <p:extLst>
      <p:ext uri="{BB962C8B-B14F-4D97-AF65-F5344CB8AC3E}">
        <p14:creationId xmlns:p14="http://schemas.microsoft.com/office/powerpoint/2010/main" val="212477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01"/>
            <a:ext cx="8229600" cy="1143000"/>
          </a:xfrm>
        </p:spPr>
        <p:txBody>
          <a:bodyPr/>
          <a:lstStyle/>
          <a:p>
            <a:r>
              <a:rPr lang="en-US" dirty="0"/>
              <a:t>What is model “</a:t>
            </a:r>
            <a:r>
              <a:rPr lang="en-US" b="1" dirty="0"/>
              <a:t>coupling</a:t>
            </a:r>
            <a:r>
              <a:rPr lang="en-US" dirty="0"/>
              <a:t>”?</a:t>
            </a:r>
          </a:p>
        </p:txBody>
      </p:sp>
      <p:sp>
        <p:nvSpPr>
          <p:cNvPr id="3" name="Content Placeholder 2"/>
          <p:cNvSpPr>
            <a:spLocks noGrp="1"/>
          </p:cNvSpPr>
          <p:nvPr>
            <p:ph idx="1"/>
          </p:nvPr>
        </p:nvSpPr>
        <p:spPr>
          <a:xfrm>
            <a:off x="325818" y="1160585"/>
            <a:ext cx="8686800" cy="5514853"/>
          </a:xfrm>
        </p:spPr>
        <p:txBody>
          <a:bodyPr>
            <a:normAutofit fontScale="85000" lnSpcReduction="20000"/>
          </a:bodyPr>
          <a:lstStyle/>
          <a:p>
            <a:r>
              <a:rPr lang="en-US" dirty="0">
                <a:solidFill>
                  <a:srgbClr val="FF0000"/>
                </a:solidFill>
                <a:highlight>
                  <a:srgbClr val="C0C0C0"/>
                </a:highlight>
              </a:rPr>
              <a:t>Exchanges of properties at the interfaces</a:t>
            </a:r>
            <a:r>
              <a:rPr lang="en-US" dirty="0"/>
              <a:t>:</a:t>
            </a:r>
          </a:p>
          <a:p>
            <a:pPr lvl="1"/>
            <a:r>
              <a:rPr lang="en-US" dirty="0"/>
              <a:t>Heat</a:t>
            </a:r>
          </a:p>
          <a:p>
            <a:pPr lvl="1"/>
            <a:r>
              <a:rPr lang="en-US" dirty="0"/>
              <a:t>Water</a:t>
            </a:r>
          </a:p>
          <a:p>
            <a:pPr lvl="1"/>
            <a:r>
              <a:rPr lang="en-US" dirty="0"/>
              <a:t>Momentum</a:t>
            </a:r>
          </a:p>
          <a:p>
            <a:pPr lvl="1"/>
            <a:r>
              <a:rPr lang="en-US" dirty="0"/>
              <a:t>Energy</a:t>
            </a:r>
          </a:p>
          <a:p>
            <a:r>
              <a:rPr lang="en-US" dirty="0"/>
              <a:t>Modules are run quite independently, but regularly exchange information about each other’s states to calculate exchange fluxes</a:t>
            </a:r>
          </a:p>
          <a:p>
            <a:r>
              <a:rPr lang="en-US" dirty="0"/>
              <a:t>Challenges:</a:t>
            </a:r>
          </a:p>
          <a:p>
            <a:pPr lvl="1"/>
            <a:r>
              <a:rPr lang="en-US" dirty="0"/>
              <a:t>Grids of various modules may not match</a:t>
            </a:r>
          </a:p>
          <a:p>
            <a:pPr lvl="2"/>
            <a:r>
              <a:rPr lang="en-US" dirty="0"/>
              <a:t>E.g. part of an atmospheric grid box covers </a:t>
            </a:r>
            <a:r>
              <a:rPr lang="en-US" dirty="0" err="1"/>
              <a:t>ocean+land+sea-ice</a:t>
            </a:r>
            <a:endParaRPr lang="en-US" dirty="0"/>
          </a:p>
          <a:p>
            <a:pPr lvl="1"/>
            <a:r>
              <a:rPr lang="en-US" dirty="0"/>
              <a:t>Properties must be conserved</a:t>
            </a:r>
          </a:p>
          <a:p>
            <a:pPr lvl="1"/>
            <a:r>
              <a:rPr lang="en-US" dirty="0"/>
              <a:t>Characteristic time-scales in each module differ affecting the time-step of integration needed</a:t>
            </a:r>
          </a:p>
          <a:p>
            <a:pPr lvl="1"/>
            <a:endParaRPr lang="en-US" dirty="0"/>
          </a:p>
        </p:txBody>
      </p:sp>
    </p:spTree>
    <p:extLst>
      <p:ext uri="{BB962C8B-B14F-4D97-AF65-F5344CB8AC3E}">
        <p14:creationId xmlns:p14="http://schemas.microsoft.com/office/powerpoint/2010/main" val="4123082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019"/>
            <a:ext cx="8229600" cy="1143000"/>
          </a:xfrm>
        </p:spPr>
        <p:txBody>
          <a:bodyPr>
            <a:noAutofit/>
          </a:bodyPr>
          <a:lstStyle/>
          <a:p>
            <a:r>
              <a:rPr lang="en-US" sz="3600" dirty="0"/>
              <a:t>Model complexity : need </a:t>
            </a:r>
            <a:r>
              <a:rPr lang="en-US" sz="3600" dirty="0" err="1"/>
              <a:t>vs</a:t>
            </a:r>
            <a:r>
              <a:rPr lang="en-US" sz="3600" dirty="0"/>
              <a:t> greed and the need for speed</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11739"/>
          <a:stretch/>
        </p:blipFill>
        <p:spPr>
          <a:xfrm>
            <a:off x="107454" y="1188019"/>
            <a:ext cx="8739754" cy="5639255"/>
          </a:xfrm>
        </p:spPr>
      </p:pic>
    </p:spTree>
    <p:extLst>
      <p:ext uri="{BB962C8B-B14F-4D97-AF65-F5344CB8AC3E}">
        <p14:creationId xmlns:p14="http://schemas.microsoft.com/office/powerpoint/2010/main" val="1514182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complexity </a:t>
            </a:r>
            <a:r>
              <a:rPr lang="en-US" dirty="0" err="1"/>
              <a:t>vs</a:t>
            </a:r>
            <a:r>
              <a:rPr lang="en-US" dirty="0"/>
              <a:t> resolution</a:t>
            </a:r>
            <a:br>
              <a:rPr lang="en-US" dirty="0"/>
            </a:br>
            <a:r>
              <a:rPr lang="en-US" sz="3600" dirty="0"/>
              <a:t>Late 1960s: UNIVAC 1108 (0.5MB of memory!)</a:t>
            </a:r>
          </a:p>
        </p:txBody>
      </p:sp>
      <p:pic>
        <p:nvPicPr>
          <p:cNvPr id="4" name="Content Placeholder 3" descr="univac1108.jpg"/>
          <p:cNvPicPr>
            <a:picLocks noGrp="1" noChangeAspect="1"/>
          </p:cNvPicPr>
          <p:nvPr>
            <p:ph idx="1"/>
          </p:nvPr>
        </p:nvPicPr>
        <p:blipFill>
          <a:blip r:embed="rId2">
            <a:extLst>
              <a:ext uri="{28A0092B-C50C-407E-A947-70E740481C1C}">
                <a14:useLocalDpi xmlns:a14="http://schemas.microsoft.com/office/drawing/2010/main" val="0"/>
              </a:ext>
            </a:extLst>
          </a:blip>
          <a:srcRect t="4170" b="4170"/>
          <a:stretch>
            <a:fillRect/>
          </a:stretch>
        </p:blipFill>
        <p:spPr/>
      </p:pic>
      <p:pic>
        <p:nvPicPr>
          <p:cNvPr id="5" name="Picture 4" descr="A person wearing glasses&#10;&#10;Description automatically generated with low confidence">
            <a:extLst>
              <a:ext uri="{FF2B5EF4-FFF2-40B4-BE49-F238E27FC236}">
                <a16:creationId xmlns:a16="http://schemas.microsoft.com/office/drawing/2014/main" id="{E22AF4A2-C12F-7541-9309-8BFA2F41A7BD}"/>
              </a:ext>
            </a:extLst>
          </p:cNvPr>
          <p:cNvPicPr>
            <a:picLocks noChangeAspect="1"/>
          </p:cNvPicPr>
          <p:nvPr/>
        </p:nvPicPr>
        <p:blipFill>
          <a:blip r:embed="rId3"/>
          <a:stretch>
            <a:fillRect/>
          </a:stretch>
        </p:blipFill>
        <p:spPr>
          <a:xfrm>
            <a:off x="328202" y="3940296"/>
            <a:ext cx="1870612" cy="2338265"/>
          </a:xfrm>
          <a:prstGeom prst="rect">
            <a:avLst/>
          </a:prstGeom>
        </p:spPr>
      </p:pic>
      <p:sp>
        <p:nvSpPr>
          <p:cNvPr id="6" name="TextBox 5">
            <a:extLst>
              <a:ext uri="{FF2B5EF4-FFF2-40B4-BE49-F238E27FC236}">
                <a16:creationId xmlns:a16="http://schemas.microsoft.com/office/drawing/2014/main" id="{28E53857-9A4A-5E47-8269-99B8E253D77B}"/>
              </a:ext>
            </a:extLst>
          </p:cNvPr>
          <p:cNvSpPr txBox="1"/>
          <p:nvPr/>
        </p:nvSpPr>
        <p:spPr>
          <a:xfrm>
            <a:off x="12379" y="3752360"/>
            <a:ext cx="2641685" cy="646331"/>
          </a:xfrm>
          <a:prstGeom prst="rect">
            <a:avLst/>
          </a:prstGeom>
          <a:solidFill>
            <a:schemeClr val="bg1"/>
          </a:solidFill>
        </p:spPr>
        <p:txBody>
          <a:bodyPr wrap="none" rtlCol="0">
            <a:spAutoFit/>
          </a:bodyPr>
          <a:lstStyle/>
          <a:p>
            <a:pPr algn="ctr"/>
            <a:r>
              <a:rPr lang="en-US" dirty="0" err="1"/>
              <a:t>Syukuro</a:t>
            </a:r>
            <a:r>
              <a:rPr lang="en-US" dirty="0"/>
              <a:t> “Suki” Manabe</a:t>
            </a:r>
          </a:p>
          <a:p>
            <a:pPr algn="ctr"/>
            <a:r>
              <a:rPr lang="en-US" dirty="0"/>
              <a:t>(Nobel prize physics 2021)</a:t>
            </a:r>
          </a:p>
        </p:txBody>
      </p:sp>
      <p:sp>
        <p:nvSpPr>
          <p:cNvPr id="7" name="TextBox 6">
            <a:extLst>
              <a:ext uri="{FF2B5EF4-FFF2-40B4-BE49-F238E27FC236}">
                <a16:creationId xmlns:a16="http://schemas.microsoft.com/office/drawing/2014/main" id="{3D7ADB4A-CA3E-E249-A046-8F9205BCC97C}"/>
              </a:ext>
            </a:extLst>
          </p:cNvPr>
          <p:cNvSpPr txBox="1"/>
          <p:nvPr/>
        </p:nvSpPr>
        <p:spPr>
          <a:xfrm>
            <a:off x="175757" y="6308725"/>
            <a:ext cx="4712765" cy="369332"/>
          </a:xfrm>
          <a:prstGeom prst="rect">
            <a:avLst/>
          </a:prstGeom>
          <a:noFill/>
        </p:spPr>
        <p:txBody>
          <a:bodyPr wrap="none" rtlCol="0">
            <a:spAutoFit/>
          </a:bodyPr>
          <a:lstStyle/>
          <a:p>
            <a:r>
              <a:rPr lang="en-US" dirty="0">
                <a:hlinkClick r:id="rId4"/>
              </a:rPr>
              <a:t>https://en.wikipedia.org/wiki/Syukuro_Manabe</a:t>
            </a:r>
            <a:r>
              <a:rPr lang="en-US" dirty="0"/>
              <a:t> </a:t>
            </a:r>
          </a:p>
        </p:txBody>
      </p:sp>
      <p:sp>
        <p:nvSpPr>
          <p:cNvPr id="3" name="TextBox 2">
            <a:extLst>
              <a:ext uri="{FF2B5EF4-FFF2-40B4-BE49-F238E27FC236}">
                <a16:creationId xmlns:a16="http://schemas.microsoft.com/office/drawing/2014/main" id="{D39876B6-4286-4F40-A4AB-F12A7B6DA5A1}"/>
              </a:ext>
            </a:extLst>
          </p:cNvPr>
          <p:cNvSpPr txBox="1"/>
          <p:nvPr/>
        </p:nvSpPr>
        <p:spPr>
          <a:xfrm>
            <a:off x="2198814" y="4911969"/>
            <a:ext cx="1681524" cy="1214194"/>
          </a:xfrm>
          <a:prstGeom prst="rect">
            <a:avLst/>
          </a:prstGeom>
          <a:solidFill>
            <a:schemeClr val="bg1">
              <a:alpha val="56000"/>
            </a:schemeClr>
          </a:solidFill>
        </p:spPr>
        <p:txBody>
          <a:bodyPr wrap="square" rtlCol="0">
            <a:spAutoFit/>
          </a:bodyPr>
          <a:lstStyle/>
          <a:p>
            <a:r>
              <a:rPr lang="en-US" dirty="0"/>
              <a:t>A master at simplifying problem to their essence</a:t>
            </a:r>
          </a:p>
        </p:txBody>
      </p:sp>
    </p:spTree>
    <p:extLst>
      <p:ext uri="{BB962C8B-B14F-4D97-AF65-F5344CB8AC3E}">
        <p14:creationId xmlns:p14="http://schemas.microsoft.com/office/powerpoint/2010/main" val="457237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F0623-375C-AE97-8A7E-DCAA3723A593}"/>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B9919F-D3C3-2B29-7E89-7C7E32B736E3}"/>
              </a:ext>
            </a:extLst>
          </p:cNvPr>
          <p:cNvPicPr>
            <a:picLocks noGrp="1" noChangeAspect="1"/>
          </p:cNvPicPr>
          <p:nvPr>
            <p:ph idx="1"/>
          </p:nvPr>
        </p:nvPicPr>
        <p:blipFill>
          <a:blip r:embed="rId3"/>
          <a:srcRect l="938" r="-2597"/>
          <a:stretch/>
        </p:blipFill>
        <p:spPr>
          <a:xfrm>
            <a:off x="0" y="205310"/>
            <a:ext cx="7458076" cy="3768750"/>
          </a:xfrm>
        </p:spPr>
      </p:pic>
      <p:sp>
        <p:nvSpPr>
          <p:cNvPr id="5" name="TextBox 4">
            <a:extLst>
              <a:ext uri="{FF2B5EF4-FFF2-40B4-BE49-F238E27FC236}">
                <a16:creationId xmlns:a16="http://schemas.microsoft.com/office/drawing/2014/main" id="{19892625-8288-4750-D1A9-D5CDDF48E3C0}"/>
              </a:ext>
            </a:extLst>
          </p:cNvPr>
          <p:cNvSpPr txBox="1"/>
          <p:nvPr/>
        </p:nvSpPr>
        <p:spPr>
          <a:xfrm>
            <a:off x="7298634" y="1019261"/>
            <a:ext cx="1573915" cy="1754326"/>
          </a:xfrm>
          <a:prstGeom prst="rect">
            <a:avLst/>
          </a:prstGeom>
          <a:noFill/>
        </p:spPr>
        <p:txBody>
          <a:bodyPr wrap="square" rtlCol="0">
            <a:spAutoFit/>
          </a:bodyPr>
          <a:lstStyle/>
          <a:p>
            <a:pPr algn="ctr"/>
            <a:r>
              <a:rPr lang="en-US" dirty="0"/>
              <a:t>HPE Cray EX (28 </a:t>
            </a:r>
            <a:r>
              <a:rPr lang="en-US" dirty="0" err="1"/>
              <a:t>Pflop</a:t>
            </a:r>
            <a:r>
              <a:rPr lang="en-US" dirty="0"/>
              <a:t>/s)</a:t>
            </a:r>
          </a:p>
          <a:p>
            <a:pPr algn="ctr"/>
            <a:r>
              <a:rPr lang="en-US" dirty="0"/>
              <a:t>5860 nodes x 64 core processors </a:t>
            </a:r>
          </a:p>
          <a:p>
            <a:pPr algn="ctr"/>
            <a:r>
              <a:rPr lang="en-US" dirty="0"/>
              <a:t>=750080 cores</a:t>
            </a:r>
          </a:p>
        </p:txBody>
      </p:sp>
      <p:sp>
        <p:nvSpPr>
          <p:cNvPr id="6" name="TextBox 5">
            <a:extLst>
              <a:ext uri="{FF2B5EF4-FFF2-40B4-BE49-F238E27FC236}">
                <a16:creationId xmlns:a16="http://schemas.microsoft.com/office/drawing/2014/main" id="{164E0452-68DD-41AB-4868-869183F5CC79}"/>
              </a:ext>
            </a:extLst>
          </p:cNvPr>
          <p:cNvSpPr txBox="1"/>
          <p:nvPr/>
        </p:nvSpPr>
        <p:spPr>
          <a:xfrm>
            <a:off x="7324241" y="2729153"/>
            <a:ext cx="1522700" cy="923330"/>
          </a:xfrm>
          <a:prstGeom prst="rect">
            <a:avLst/>
          </a:prstGeom>
          <a:noFill/>
        </p:spPr>
        <p:txBody>
          <a:bodyPr wrap="square" rtlCol="0">
            <a:spAutoFit/>
          </a:bodyPr>
          <a:lstStyle/>
          <a:p>
            <a:r>
              <a:rPr lang="en-US" dirty="0"/>
              <a:t>Nodes have 256 or 512GB of memory</a:t>
            </a:r>
          </a:p>
        </p:txBody>
      </p:sp>
      <p:sp>
        <p:nvSpPr>
          <p:cNvPr id="7" name="TextBox 6">
            <a:extLst>
              <a:ext uri="{FF2B5EF4-FFF2-40B4-BE49-F238E27FC236}">
                <a16:creationId xmlns:a16="http://schemas.microsoft.com/office/drawing/2014/main" id="{ACDAC765-7E3E-6EF8-B310-E83C552F255B}"/>
              </a:ext>
            </a:extLst>
          </p:cNvPr>
          <p:cNvSpPr txBox="1"/>
          <p:nvPr/>
        </p:nvSpPr>
        <p:spPr>
          <a:xfrm>
            <a:off x="7219257" y="205310"/>
            <a:ext cx="1653292" cy="830997"/>
          </a:xfrm>
          <a:prstGeom prst="rect">
            <a:avLst/>
          </a:prstGeom>
          <a:noFill/>
        </p:spPr>
        <p:txBody>
          <a:bodyPr wrap="square" rtlCol="0">
            <a:spAutoFit/>
          </a:bodyPr>
          <a:lstStyle/>
          <a:p>
            <a:pPr algn="ctr"/>
            <a:r>
              <a:rPr lang="en-US" sz="1600" dirty="0"/>
              <a:t>The UK’ </a:t>
            </a:r>
            <a:r>
              <a:rPr lang="en-US" sz="1600" dirty="0">
                <a:solidFill>
                  <a:srgbClr val="FF0000"/>
                </a:solidFill>
              </a:rPr>
              <a:t>shared</a:t>
            </a:r>
            <a:r>
              <a:rPr lang="en-US" sz="1600" dirty="0"/>
              <a:t> supercomputing facility</a:t>
            </a:r>
          </a:p>
        </p:txBody>
      </p:sp>
      <p:sp>
        <p:nvSpPr>
          <p:cNvPr id="2" name="TextBox 1">
            <a:extLst>
              <a:ext uri="{FF2B5EF4-FFF2-40B4-BE49-F238E27FC236}">
                <a16:creationId xmlns:a16="http://schemas.microsoft.com/office/drawing/2014/main" id="{8EC4E68D-6260-7C6B-585F-87352C412E67}"/>
              </a:ext>
            </a:extLst>
          </p:cNvPr>
          <p:cNvSpPr txBox="1"/>
          <p:nvPr/>
        </p:nvSpPr>
        <p:spPr>
          <a:xfrm>
            <a:off x="4169558" y="4413582"/>
            <a:ext cx="2084873" cy="2246769"/>
          </a:xfrm>
          <a:prstGeom prst="rect">
            <a:avLst/>
          </a:prstGeom>
          <a:noFill/>
        </p:spPr>
        <p:txBody>
          <a:bodyPr wrap="square" rtlCol="0">
            <a:spAutoFit/>
          </a:bodyPr>
          <a:lstStyle/>
          <a:p>
            <a:r>
              <a:rPr lang="en-US" sz="2000" b="1" dirty="0">
                <a:solidFill>
                  <a:srgbClr val="FF0000"/>
                </a:solidFill>
                <a:highlight>
                  <a:srgbClr val="C0C0C0"/>
                </a:highlight>
              </a:rPr>
              <a:t>High costs! </a:t>
            </a:r>
          </a:p>
          <a:p>
            <a:pPr marL="285750" indent="-285750">
              <a:buFontTx/>
              <a:buChar char="-"/>
            </a:pPr>
            <a:r>
              <a:rPr lang="en-US" sz="2000" b="1" dirty="0"/>
              <a:t>Financial</a:t>
            </a:r>
          </a:p>
          <a:p>
            <a:pPr marL="285750" indent="-285750">
              <a:buFontTx/>
              <a:buChar char="-"/>
            </a:pPr>
            <a:r>
              <a:rPr lang="en-US" sz="2000" b="1" dirty="0"/>
              <a:t>Energy</a:t>
            </a:r>
          </a:p>
          <a:p>
            <a:pPr marL="285750" indent="-285750">
              <a:buFontTx/>
              <a:buChar char="-"/>
            </a:pPr>
            <a:r>
              <a:rPr lang="en-US" sz="2000" b="1" dirty="0"/>
              <a:t>People</a:t>
            </a:r>
          </a:p>
          <a:p>
            <a:pPr marL="285750" indent="-285750">
              <a:buFontTx/>
              <a:buChar char="-"/>
            </a:pPr>
            <a:r>
              <a:rPr lang="en-US" sz="2000" b="1" dirty="0"/>
              <a:t>Data storage</a:t>
            </a:r>
          </a:p>
          <a:p>
            <a:pPr marL="285750" indent="-285750">
              <a:buFontTx/>
              <a:buChar char="-"/>
            </a:pPr>
            <a:r>
              <a:rPr lang="en-US" sz="2000" b="1" dirty="0"/>
              <a:t>Data analysis</a:t>
            </a:r>
          </a:p>
          <a:p>
            <a:pPr marL="285750" indent="-285750">
              <a:buFontTx/>
              <a:buChar char="-"/>
            </a:pPr>
            <a:r>
              <a:rPr lang="en-US" sz="2000" b="1" dirty="0"/>
              <a:t>…</a:t>
            </a:r>
          </a:p>
        </p:txBody>
      </p:sp>
    </p:spTree>
    <p:extLst>
      <p:ext uri="{BB962C8B-B14F-4D97-AF65-F5344CB8AC3E}">
        <p14:creationId xmlns:p14="http://schemas.microsoft.com/office/powerpoint/2010/main" val="411682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9" r="-1259"/>
          <a:stretch/>
        </p:blipFill>
        <p:spPr>
          <a:xfrm>
            <a:off x="-32557" y="2259333"/>
            <a:ext cx="9125754" cy="4522004"/>
          </a:xfrm>
        </p:spPr>
      </p:pic>
      <p:sp>
        <p:nvSpPr>
          <p:cNvPr id="7" name="TextBox 6"/>
          <p:cNvSpPr txBox="1"/>
          <p:nvPr/>
        </p:nvSpPr>
        <p:spPr>
          <a:xfrm>
            <a:off x="184523" y="96606"/>
            <a:ext cx="2123530" cy="1323439"/>
          </a:xfrm>
          <a:prstGeom prst="rect">
            <a:avLst/>
          </a:prstGeom>
          <a:noFill/>
        </p:spPr>
        <p:txBody>
          <a:bodyPr wrap="square" rtlCol="0">
            <a:spAutoFit/>
          </a:bodyPr>
          <a:lstStyle/>
          <a:p>
            <a:pPr algn="ctr"/>
            <a:r>
              <a:rPr lang="en-US" sz="2000" b="1" dirty="0">
                <a:solidFill>
                  <a:srgbClr val="FF0000"/>
                </a:solidFill>
              </a:rPr>
              <a:t>All of this requires substantial data management infrastructure</a:t>
            </a:r>
          </a:p>
        </p:txBody>
      </p:sp>
      <p:sp>
        <p:nvSpPr>
          <p:cNvPr id="3" name="TextBox 2">
            <a:extLst>
              <a:ext uri="{FF2B5EF4-FFF2-40B4-BE49-F238E27FC236}">
                <a16:creationId xmlns:a16="http://schemas.microsoft.com/office/drawing/2014/main" id="{509BAB64-47DE-335F-9ECD-B1D00A94D9BD}"/>
              </a:ext>
            </a:extLst>
          </p:cNvPr>
          <p:cNvSpPr txBox="1"/>
          <p:nvPr/>
        </p:nvSpPr>
        <p:spPr>
          <a:xfrm>
            <a:off x="2501090" y="74921"/>
            <a:ext cx="1175771" cy="369332"/>
          </a:xfrm>
          <a:prstGeom prst="rect">
            <a:avLst/>
          </a:prstGeom>
          <a:noFill/>
        </p:spPr>
        <p:txBody>
          <a:bodyPr wrap="none" rtlCol="0">
            <a:spAutoFit/>
          </a:bodyPr>
          <a:lstStyle/>
          <a:p>
            <a:r>
              <a:rPr lang="en-US" b="1" dirty="0"/>
              <a:t>Input data</a:t>
            </a:r>
          </a:p>
        </p:txBody>
      </p:sp>
      <p:sp>
        <p:nvSpPr>
          <p:cNvPr id="8" name="TextBox 7">
            <a:extLst>
              <a:ext uri="{FF2B5EF4-FFF2-40B4-BE49-F238E27FC236}">
                <a16:creationId xmlns:a16="http://schemas.microsoft.com/office/drawing/2014/main" id="{EB6E68CC-E1C5-79BC-55D2-E38DB7CC4C48}"/>
              </a:ext>
            </a:extLst>
          </p:cNvPr>
          <p:cNvSpPr txBox="1"/>
          <p:nvPr/>
        </p:nvSpPr>
        <p:spPr>
          <a:xfrm>
            <a:off x="2484104" y="449360"/>
            <a:ext cx="2123530" cy="923330"/>
          </a:xfrm>
          <a:prstGeom prst="rect">
            <a:avLst/>
          </a:prstGeom>
          <a:noFill/>
        </p:spPr>
        <p:txBody>
          <a:bodyPr wrap="none" rtlCol="0">
            <a:spAutoFit/>
          </a:bodyPr>
          <a:lstStyle/>
          <a:p>
            <a:r>
              <a:rPr lang="en-US" dirty="0"/>
              <a:t>Initial conditions</a:t>
            </a:r>
          </a:p>
          <a:p>
            <a:r>
              <a:rPr lang="en-US" dirty="0"/>
              <a:t>Boundary conditions</a:t>
            </a:r>
          </a:p>
          <a:p>
            <a:r>
              <a:rPr lang="en-US" dirty="0"/>
              <a:t>Observations</a:t>
            </a:r>
          </a:p>
        </p:txBody>
      </p:sp>
      <p:sp>
        <p:nvSpPr>
          <p:cNvPr id="9" name="TextBox 8">
            <a:extLst>
              <a:ext uri="{FF2B5EF4-FFF2-40B4-BE49-F238E27FC236}">
                <a16:creationId xmlns:a16="http://schemas.microsoft.com/office/drawing/2014/main" id="{2E81D89D-DECC-3C45-CEE8-58D66DBC5D7B}"/>
              </a:ext>
            </a:extLst>
          </p:cNvPr>
          <p:cNvSpPr txBox="1"/>
          <p:nvPr/>
        </p:nvSpPr>
        <p:spPr>
          <a:xfrm>
            <a:off x="4931663" y="50258"/>
            <a:ext cx="1350498" cy="369332"/>
          </a:xfrm>
          <a:prstGeom prst="rect">
            <a:avLst/>
          </a:prstGeom>
          <a:noFill/>
        </p:spPr>
        <p:txBody>
          <a:bodyPr wrap="none" rtlCol="0">
            <a:spAutoFit/>
          </a:bodyPr>
          <a:lstStyle/>
          <a:p>
            <a:r>
              <a:rPr lang="en-US" b="1" dirty="0"/>
              <a:t>Output data</a:t>
            </a:r>
          </a:p>
        </p:txBody>
      </p:sp>
      <p:sp>
        <p:nvSpPr>
          <p:cNvPr id="10" name="TextBox 9">
            <a:extLst>
              <a:ext uri="{FF2B5EF4-FFF2-40B4-BE49-F238E27FC236}">
                <a16:creationId xmlns:a16="http://schemas.microsoft.com/office/drawing/2014/main" id="{2D0A7C13-BA08-95FE-6D19-B1FDC29323BD}"/>
              </a:ext>
            </a:extLst>
          </p:cNvPr>
          <p:cNvSpPr txBox="1"/>
          <p:nvPr/>
        </p:nvSpPr>
        <p:spPr>
          <a:xfrm>
            <a:off x="4955807" y="393185"/>
            <a:ext cx="1470467" cy="923330"/>
          </a:xfrm>
          <a:prstGeom prst="rect">
            <a:avLst/>
          </a:prstGeom>
          <a:noFill/>
        </p:spPr>
        <p:txBody>
          <a:bodyPr wrap="none" rtlCol="0">
            <a:spAutoFit/>
          </a:bodyPr>
          <a:lstStyle/>
          <a:p>
            <a:r>
              <a:rPr lang="en-US" dirty="0"/>
              <a:t>Model results</a:t>
            </a:r>
          </a:p>
          <a:p>
            <a:r>
              <a:rPr lang="en-US" dirty="0"/>
              <a:t>4D data!</a:t>
            </a:r>
          </a:p>
          <a:p>
            <a:r>
              <a:rPr lang="en-US" dirty="0"/>
              <a:t>(very large!)</a:t>
            </a:r>
          </a:p>
        </p:txBody>
      </p:sp>
      <p:sp>
        <p:nvSpPr>
          <p:cNvPr id="11" name="TextBox 10">
            <a:extLst>
              <a:ext uri="{FF2B5EF4-FFF2-40B4-BE49-F238E27FC236}">
                <a16:creationId xmlns:a16="http://schemas.microsoft.com/office/drawing/2014/main" id="{63F16362-3466-0A63-E717-E9826A578E27}"/>
              </a:ext>
            </a:extLst>
          </p:cNvPr>
          <p:cNvSpPr txBox="1"/>
          <p:nvPr/>
        </p:nvSpPr>
        <p:spPr>
          <a:xfrm>
            <a:off x="7030094" y="76663"/>
            <a:ext cx="2162451" cy="646331"/>
          </a:xfrm>
          <a:prstGeom prst="rect">
            <a:avLst/>
          </a:prstGeom>
          <a:noFill/>
        </p:spPr>
        <p:txBody>
          <a:bodyPr wrap="none" rtlCol="0">
            <a:spAutoFit/>
          </a:bodyPr>
          <a:lstStyle/>
          <a:p>
            <a:pPr algn="ctr"/>
            <a:r>
              <a:rPr lang="en-US" b="1" dirty="0"/>
              <a:t>Derived or</a:t>
            </a:r>
          </a:p>
          <a:p>
            <a:pPr algn="ctr"/>
            <a:r>
              <a:rPr lang="en-US" b="1" dirty="0"/>
              <a:t>interpreted products</a:t>
            </a:r>
          </a:p>
        </p:txBody>
      </p:sp>
      <p:sp>
        <p:nvSpPr>
          <p:cNvPr id="12" name="TextBox 11">
            <a:extLst>
              <a:ext uri="{FF2B5EF4-FFF2-40B4-BE49-F238E27FC236}">
                <a16:creationId xmlns:a16="http://schemas.microsoft.com/office/drawing/2014/main" id="{8BA03DCB-0E29-43A8-8B06-96AD7CB900F8}"/>
              </a:ext>
            </a:extLst>
          </p:cNvPr>
          <p:cNvSpPr txBox="1"/>
          <p:nvPr/>
        </p:nvSpPr>
        <p:spPr>
          <a:xfrm>
            <a:off x="7292921" y="670184"/>
            <a:ext cx="1636795" cy="646331"/>
          </a:xfrm>
          <a:prstGeom prst="rect">
            <a:avLst/>
          </a:prstGeom>
          <a:noFill/>
        </p:spPr>
        <p:txBody>
          <a:bodyPr wrap="none" rtlCol="0">
            <a:spAutoFit/>
          </a:bodyPr>
          <a:lstStyle/>
          <a:p>
            <a:pPr algn="ctr"/>
            <a:r>
              <a:rPr lang="en-US" dirty="0"/>
              <a:t>For non-expert </a:t>
            </a:r>
          </a:p>
          <a:p>
            <a:pPr algn="ctr"/>
            <a:r>
              <a:rPr lang="en-US" dirty="0"/>
              <a:t>‘consumers’</a:t>
            </a:r>
          </a:p>
        </p:txBody>
      </p:sp>
      <p:sp>
        <p:nvSpPr>
          <p:cNvPr id="13" name="TextBox 12">
            <a:extLst>
              <a:ext uri="{FF2B5EF4-FFF2-40B4-BE49-F238E27FC236}">
                <a16:creationId xmlns:a16="http://schemas.microsoft.com/office/drawing/2014/main" id="{647CFC5A-5237-0CFF-4172-6C57AEA00933}"/>
              </a:ext>
            </a:extLst>
          </p:cNvPr>
          <p:cNvSpPr txBox="1"/>
          <p:nvPr/>
        </p:nvSpPr>
        <p:spPr>
          <a:xfrm>
            <a:off x="3088975" y="1803048"/>
            <a:ext cx="3066289" cy="400110"/>
          </a:xfrm>
          <a:prstGeom prst="rect">
            <a:avLst/>
          </a:prstGeom>
          <a:noFill/>
        </p:spPr>
        <p:txBody>
          <a:bodyPr wrap="none" rtlCol="0">
            <a:spAutoFit/>
          </a:bodyPr>
          <a:lstStyle/>
          <a:p>
            <a:r>
              <a:rPr lang="en-US" sz="2000" dirty="0">
                <a:hlinkClick r:id="rId3"/>
              </a:rPr>
              <a:t>https://archive.ceda.ac.uk/</a:t>
            </a:r>
            <a:r>
              <a:rPr lang="en-US" sz="2000" dirty="0"/>
              <a:t> </a:t>
            </a:r>
          </a:p>
        </p:txBody>
      </p:sp>
    </p:spTree>
    <p:extLst>
      <p:ext uri="{BB962C8B-B14F-4D97-AF65-F5344CB8AC3E}">
        <p14:creationId xmlns:p14="http://schemas.microsoft.com/office/powerpoint/2010/main" val="397167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model need?</a:t>
            </a:r>
            <a:br>
              <a:rPr lang="en-US" dirty="0"/>
            </a:br>
            <a:r>
              <a:rPr lang="en-US" dirty="0"/>
              <a:t>A very simple analytical example</a:t>
            </a:r>
          </a:p>
        </p:txBody>
      </p:sp>
      <p:graphicFrame>
        <p:nvGraphicFramePr>
          <p:cNvPr id="4" name="Object 3"/>
          <p:cNvGraphicFramePr>
            <a:graphicFrameLocks noChangeAspect="1"/>
          </p:cNvGraphicFramePr>
          <p:nvPr>
            <p:extLst>
              <p:ext uri="{D42A27DB-BD31-4B8C-83A1-F6EECF244321}">
                <p14:modId xmlns:p14="http://schemas.microsoft.com/office/powerpoint/2010/main" val="3777378647"/>
              </p:ext>
            </p:extLst>
          </p:nvPr>
        </p:nvGraphicFramePr>
        <p:xfrm>
          <a:off x="1217334" y="1843480"/>
          <a:ext cx="2113492" cy="1679955"/>
        </p:xfrm>
        <a:graphic>
          <a:graphicData uri="http://schemas.openxmlformats.org/presentationml/2006/ole">
            <mc:AlternateContent xmlns:mc="http://schemas.openxmlformats.org/markup-compatibility/2006">
              <mc:Choice xmlns:v="urn:schemas-microsoft-com:vml" Requires="v">
                <p:oleObj name="Equation" r:id="rId3" imgW="495300" imgH="393700" progId="Equation.3">
                  <p:embed/>
                </p:oleObj>
              </mc:Choice>
              <mc:Fallback>
                <p:oleObj name="Equation" r:id="rId3" imgW="495300" imgH="393700" progId="Equation.3">
                  <p:embed/>
                  <p:pic>
                    <p:nvPicPr>
                      <p:cNvPr id="0" name=""/>
                      <p:cNvPicPr/>
                      <p:nvPr/>
                    </p:nvPicPr>
                    <p:blipFill>
                      <a:blip r:embed="rId4"/>
                      <a:stretch>
                        <a:fillRect/>
                      </a:stretch>
                    </p:blipFill>
                    <p:spPr>
                      <a:xfrm>
                        <a:off x="1217334" y="1843480"/>
                        <a:ext cx="2113492" cy="1679955"/>
                      </a:xfrm>
                      <a:prstGeom prst="rect">
                        <a:avLst/>
                      </a:prstGeom>
                    </p:spPr>
                  </p:pic>
                </p:oleObj>
              </mc:Fallback>
            </mc:AlternateContent>
          </a:graphicData>
        </a:graphic>
      </p:graphicFrame>
      <p:sp>
        <p:nvSpPr>
          <p:cNvPr id="8" name="TextBox 7"/>
          <p:cNvSpPr txBox="1"/>
          <p:nvPr/>
        </p:nvSpPr>
        <p:spPr>
          <a:xfrm>
            <a:off x="3994619" y="2095963"/>
            <a:ext cx="4990068" cy="830997"/>
          </a:xfrm>
          <a:prstGeom prst="rect">
            <a:avLst/>
          </a:prstGeom>
          <a:noFill/>
        </p:spPr>
        <p:txBody>
          <a:bodyPr wrap="none" rtlCol="0">
            <a:spAutoFit/>
          </a:bodyPr>
          <a:lstStyle/>
          <a:p>
            <a:pPr algn="ctr"/>
            <a:r>
              <a:rPr lang="en-US" sz="2400" dirty="0">
                <a:solidFill>
                  <a:srgbClr val="FF0000"/>
                </a:solidFill>
              </a:rPr>
              <a:t>Requires equations </a:t>
            </a:r>
          </a:p>
          <a:p>
            <a:pPr algn="ctr"/>
            <a:r>
              <a:rPr lang="en-US" sz="2400" dirty="0">
                <a:solidFill>
                  <a:srgbClr val="FF0000"/>
                </a:solidFill>
              </a:rPr>
              <a:t>(hypotheses about underlying physics)</a:t>
            </a:r>
          </a:p>
        </p:txBody>
      </p:sp>
    </p:spTree>
    <p:extLst>
      <p:ext uri="{BB962C8B-B14F-4D97-AF65-F5344CB8AC3E}">
        <p14:creationId xmlns:p14="http://schemas.microsoft.com/office/powerpoint/2010/main" val="1735354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Weather AI Models</a:t>
            </a:r>
          </a:p>
        </p:txBody>
      </p:sp>
      <p:sp>
        <p:nvSpPr>
          <p:cNvPr id="3" name="Content Placeholder 2"/>
          <p:cNvSpPr>
            <a:spLocks noGrp="1"/>
          </p:cNvSpPr>
          <p:nvPr>
            <p:ph idx="1"/>
          </p:nvPr>
        </p:nvSpPr>
        <p:spPr>
          <a:xfrm>
            <a:off x="225287" y="1600200"/>
            <a:ext cx="8461513" cy="4525963"/>
          </a:xfrm>
        </p:spPr>
        <p:txBody>
          <a:bodyPr>
            <a:noAutofit/>
          </a:bodyPr>
          <a:lstStyle/>
          <a:p>
            <a:r>
              <a:rPr sz="2000" dirty="0">
                <a:solidFill>
                  <a:srgbClr val="FF0000"/>
                </a:solidFill>
              </a:rPr>
              <a:t>GraphCast</a:t>
            </a:r>
            <a:r>
              <a:rPr sz="2000" dirty="0"/>
              <a:t> (Google DeepMind): trained on ERA5; evaluated primarily against ERA5 analyses.</a:t>
            </a:r>
            <a:r>
              <a:rPr lang="en-GB" sz="2000" dirty="0"/>
              <a:t> (Lam et al., Science (2023): https://</a:t>
            </a:r>
            <a:r>
              <a:rPr lang="en-GB" sz="2000" dirty="0" err="1"/>
              <a:t>doi.org</a:t>
            </a:r>
            <a:r>
              <a:rPr lang="en-GB" sz="2000" dirty="0"/>
              <a:t>/10.1126/science.adi2336)</a:t>
            </a:r>
            <a:endParaRPr sz="2000" dirty="0"/>
          </a:p>
          <a:p>
            <a:r>
              <a:rPr sz="2000" dirty="0" err="1">
                <a:solidFill>
                  <a:srgbClr val="FF0000"/>
                </a:solidFill>
              </a:rPr>
              <a:t>GenCast</a:t>
            </a:r>
            <a:r>
              <a:rPr sz="2000" dirty="0"/>
              <a:t> (Google DeepMind): ERA5-trained diffusion ensembles; probabilistic evaluation vs ERA5.</a:t>
            </a:r>
          </a:p>
          <a:p>
            <a:r>
              <a:rPr sz="2000" dirty="0">
                <a:solidFill>
                  <a:srgbClr val="FF0000"/>
                </a:solidFill>
              </a:rPr>
              <a:t>Pangu-Weather</a:t>
            </a:r>
            <a:r>
              <a:rPr sz="2000" dirty="0"/>
              <a:t> (Huawei): ERA5-based training and evaluation; deterministic forecasts.</a:t>
            </a:r>
            <a:r>
              <a:rPr lang="en-GB" sz="2000" dirty="0"/>
              <a:t> (Bi et al., Nature (2023): https://</a:t>
            </a:r>
            <a:r>
              <a:rPr lang="en-GB" sz="2000" dirty="0" err="1"/>
              <a:t>doi.org</a:t>
            </a:r>
            <a:r>
              <a:rPr lang="en-GB" sz="2000" dirty="0"/>
              <a:t>/10.1038/s41586-023-06185-3)</a:t>
            </a:r>
            <a:endParaRPr sz="2000" dirty="0"/>
          </a:p>
          <a:p>
            <a:r>
              <a:rPr sz="2000" dirty="0" err="1">
                <a:solidFill>
                  <a:srgbClr val="FF0000"/>
                </a:solidFill>
              </a:rPr>
              <a:t>FourCastNet</a:t>
            </a:r>
            <a:r>
              <a:rPr sz="2000" dirty="0">
                <a:solidFill>
                  <a:srgbClr val="FF0000"/>
                </a:solidFill>
              </a:rPr>
              <a:t> </a:t>
            </a:r>
            <a:r>
              <a:rPr sz="2000" dirty="0"/>
              <a:t>(NVIDIA): ERA5 training; evaluation focused on speed and ensemble skill.</a:t>
            </a:r>
            <a:r>
              <a:rPr lang="en-GB" sz="2000" dirty="0"/>
              <a:t> (Pathak et al., ICML (2022): https://</a:t>
            </a:r>
            <a:r>
              <a:rPr lang="en-GB" sz="2000" dirty="0" err="1"/>
              <a:t>doi.org</a:t>
            </a:r>
            <a:r>
              <a:rPr lang="en-GB" sz="2000" dirty="0"/>
              <a:t>/10.48550/arXiv.2202.11214)</a:t>
            </a:r>
            <a:endParaRPr sz="2000" dirty="0"/>
          </a:p>
          <a:p>
            <a:r>
              <a:rPr sz="2000" dirty="0">
                <a:solidFill>
                  <a:srgbClr val="FF0000"/>
                </a:solidFill>
              </a:rPr>
              <a:t>Aardvark Weather </a:t>
            </a:r>
            <a:r>
              <a:rPr sz="2000" dirty="0"/>
              <a:t>(Cambridge/Turing): direct observation ingestion; evaluated against observations and analyses.</a:t>
            </a:r>
            <a:r>
              <a:rPr lang="en-GB" sz="2000" dirty="0"/>
              <a:t> (Keisler et al., Nature (2024): https://</a:t>
            </a:r>
            <a:r>
              <a:rPr lang="en-GB" sz="2000" dirty="0" err="1"/>
              <a:t>doi.org</a:t>
            </a:r>
            <a:r>
              <a:rPr lang="en-GB" sz="2000" dirty="0"/>
              <a:t>/10.1038/s41586-024-07034-1)</a:t>
            </a:r>
            <a:endParaRPr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Climate AI Models</a:t>
            </a:r>
          </a:p>
        </p:txBody>
      </p:sp>
      <p:sp>
        <p:nvSpPr>
          <p:cNvPr id="3" name="Content Placeholder 2"/>
          <p:cNvSpPr>
            <a:spLocks noGrp="1"/>
          </p:cNvSpPr>
          <p:nvPr>
            <p:ph idx="1"/>
          </p:nvPr>
        </p:nvSpPr>
        <p:spPr>
          <a:xfrm>
            <a:off x="225287" y="1798983"/>
            <a:ext cx="8461513" cy="4525963"/>
          </a:xfrm>
        </p:spPr>
        <p:txBody>
          <a:bodyPr>
            <a:noAutofit/>
          </a:bodyPr>
          <a:lstStyle/>
          <a:p>
            <a:r>
              <a:rPr lang="en-GB" sz="2000" dirty="0" err="1">
                <a:solidFill>
                  <a:srgbClr val="FF0000"/>
                </a:solidFill>
              </a:rPr>
              <a:t>ClimaX</a:t>
            </a:r>
            <a:r>
              <a:rPr lang="en-GB" sz="2000" dirty="0"/>
              <a:t>: foundation model for multiple climate tasks; evaluated on downscaling and variability. (Nguyen et al., </a:t>
            </a:r>
            <a:r>
              <a:rPr lang="en-GB" sz="2000" dirty="0" err="1"/>
              <a:t>NeurIPS</a:t>
            </a:r>
            <a:r>
              <a:rPr lang="en-GB" sz="2000" dirty="0"/>
              <a:t> (2023): </a:t>
            </a:r>
            <a:r>
              <a:rPr lang="en-GB" sz="2000" dirty="0">
                <a:hlinkClick r:id="rId2"/>
              </a:rPr>
              <a:t>https://doi.org/10.48550/arXiv.2301.10343</a:t>
            </a:r>
            <a:r>
              <a:rPr lang="en-GB" sz="2000" dirty="0"/>
              <a:t>)</a:t>
            </a:r>
          </a:p>
          <a:p>
            <a:r>
              <a:rPr sz="2000" dirty="0" err="1">
                <a:solidFill>
                  <a:srgbClr val="FF0000"/>
                </a:solidFill>
              </a:rPr>
              <a:t>NeuralGCM</a:t>
            </a:r>
            <a:r>
              <a:rPr sz="2000" dirty="0"/>
              <a:t> / hybrid models: couple ML with physical cores; evaluated for stability and drift.</a:t>
            </a:r>
            <a:r>
              <a:rPr lang="en-GB" sz="2000" dirty="0"/>
              <a:t> (</a:t>
            </a:r>
            <a:r>
              <a:rPr lang="en-GB" sz="2000" dirty="0" err="1"/>
              <a:t>Kochkov</a:t>
            </a:r>
            <a:r>
              <a:rPr lang="en-GB" sz="2000" dirty="0"/>
              <a:t> et al. (2024), Nature – </a:t>
            </a:r>
            <a:r>
              <a:rPr lang="en-GB" sz="2000" dirty="0" err="1"/>
              <a:t>NeuralGCM</a:t>
            </a:r>
            <a:r>
              <a:rPr lang="en-GB" sz="2000" dirty="0"/>
              <a:t>: https://</a:t>
            </a:r>
            <a:r>
              <a:rPr lang="en-GB" sz="2000" dirty="0" err="1"/>
              <a:t>doi.org</a:t>
            </a:r>
            <a:r>
              <a:rPr lang="en-GB" sz="2000" dirty="0"/>
              <a:t>/10.1038/s41586-024-07172-6)</a:t>
            </a:r>
            <a:endParaRPr sz="2000" dirty="0"/>
          </a:p>
          <a:p>
            <a:pPr marL="0" indent="0">
              <a:buNone/>
            </a:pPr>
            <a:endParaRPr sz="2000" dirty="0"/>
          </a:p>
          <a:p>
            <a:r>
              <a:rPr sz="2000" dirty="0"/>
              <a:t>ML </a:t>
            </a:r>
            <a:r>
              <a:rPr sz="2000" dirty="0" err="1"/>
              <a:t>parameterisations</a:t>
            </a:r>
            <a:r>
              <a:rPr sz="2000" dirty="0"/>
              <a:t>: emulate </a:t>
            </a:r>
            <a:r>
              <a:rPr sz="2000" dirty="0" err="1"/>
              <a:t>subgrid</a:t>
            </a:r>
            <a:r>
              <a:rPr sz="2000" dirty="0"/>
              <a:t> processes; evaluated against high-resolution simulations.</a:t>
            </a:r>
          </a:p>
          <a:p>
            <a:r>
              <a:rPr sz="2000" dirty="0"/>
              <a:t>AI Earth-system emulators: statistical surrogates for ESMs; evaluated on climatology and extremes.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model need?</a:t>
            </a:r>
            <a:br>
              <a:rPr lang="en-US" dirty="0"/>
            </a:br>
            <a:r>
              <a:rPr lang="en-US" dirty="0"/>
              <a:t>A very simple analytical example</a:t>
            </a:r>
          </a:p>
        </p:txBody>
      </p:sp>
      <p:graphicFrame>
        <p:nvGraphicFramePr>
          <p:cNvPr id="4" name="Object 3"/>
          <p:cNvGraphicFramePr>
            <a:graphicFrameLocks noChangeAspect="1"/>
          </p:cNvGraphicFramePr>
          <p:nvPr>
            <p:extLst>
              <p:ext uri="{D42A27DB-BD31-4B8C-83A1-F6EECF244321}">
                <p14:modId xmlns:p14="http://schemas.microsoft.com/office/powerpoint/2010/main" val="33958914"/>
              </p:ext>
            </p:extLst>
          </p:nvPr>
        </p:nvGraphicFramePr>
        <p:xfrm>
          <a:off x="1217334" y="1843480"/>
          <a:ext cx="2113492" cy="1679955"/>
        </p:xfrm>
        <a:graphic>
          <a:graphicData uri="http://schemas.openxmlformats.org/presentationml/2006/ole">
            <mc:AlternateContent xmlns:mc="http://schemas.openxmlformats.org/markup-compatibility/2006">
              <mc:Choice xmlns:v="urn:schemas-microsoft-com:vml" Requires="v">
                <p:oleObj name="Equation" r:id="rId2" imgW="495300" imgH="393700" progId="Equation.3">
                  <p:embed/>
                </p:oleObj>
              </mc:Choice>
              <mc:Fallback>
                <p:oleObj name="Equation" r:id="rId2" imgW="495300" imgH="393700" progId="Equation.3">
                  <p:embed/>
                  <p:pic>
                    <p:nvPicPr>
                      <p:cNvPr id="0" name=""/>
                      <p:cNvPicPr/>
                      <p:nvPr/>
                    </p:nvPicPr>
                    <p:blipFill>
                      <a:blip r:embed="rId3"/>
                      <a:stretch>
                        <a:fillRect/>
                      </a:stretch>
                    </p:blipFill>
                    <p:spPr>
                      <a:xfrm>
                        <a:off x="1217334" y="1843480"/>
                        <a:ext cx="2113492" cy="167995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7880084"/>
              </p:ext>
            </p:extLst>
          </p:nvPr>
        </p:nvGraphicFramePr>
        <p:xfrm>
          <a:off x="1079751" y="3635455"/>
          <a:ext cx="4502150" cy="1350963"/>
        </p:xfrm>
        <a:graphic>
          <a:graphicData uri="http://schemas.openxmlformats.org/presentationml/2006/ole">
            <mc:AlternateContent xmlns:mc="http://schemas.openxmlformats.org/markup-compatibility/2006">
              <mc:Choice xmlns:v="urn:schemas-microsoft-com:vml" Requires="v">
                <p:oleObj name="Equation" r:id="rId4" imgW="1054100" imgH="317500" progId="Equation.3">
                  <p:embed/>
                </p:oleObj>
              </mc:Choice>
              <mc:Fallback>
                <p:oleObj name="Equation" r:id="rId4" imgW="1054100" imgH="317500" progId="Equation.3">
                  <p:embed/>
                  <p:pic>
                    <p:nvPicPr>
                      <p:cNvPr id="0" name=""/>
                      <p:cNvPicPr/>
                      <p:nvPr/>
                    </p:nvPicPr>
                    <p:blipFill>
                      <a:blip r:embed="rId5"/>
                      <a:stretch>
                        <a:fillRect/>
                      </a:stretch>
                    </p:blipFill>
                    <p:spPr>
                      <a:xfrm>
                        <a:off x="1079751" y="3635455"/>
                        <a:ext cx="4502150" cy="13509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23138423"/>
              </p:ext>
            </p:extLst>
          </p:nvPr>
        </p:nvGraphicFramePr>
        <p:xfrm>
          <a:off x="1079751" y="5362057"/>
          <a:ext cx="5260975" cy="1028700"/>
        </p:xfrm>
        <a:graphic>
          <a:graphicData uri="http://schemas.openxmlformats.org/presentationml/2006/ole">
            <mc:AlternateContent xmlns:mc="http://schemas.openxmlformats.org/markup-compatibility/2006">
              <mc:Choice xmlns:v="urn:schemas-microsoft-com:vml" Requires="v">
                <p:oleObj name="Equation" r:id="rId6" imgW="1231900" imgH="241300" progId="Equation.3">
                  <p:embed/>
                </p:oleObj>
              </mc:Choice>
              <mc:Fallback>
                <p:oleObj name="Equation" r:id="rId6" imgW="1231900" imgH="241300" progId="Equation.3">
                  <p:embed/>
                  <p:pic>
                    <p:nvPicPr>
                      <p:cNvPr id="0" name=""/>
                      <p:cNvPicPr/>
                      <p:nvPr/>
                    </p:nvPicPr>
                    <p:blipFill>
                      <a:blip r:embed="rId7"/>
                      <a:stretch>
                        <a:fillRect/>
                      </a:stretch>
                    </p:blipFill>
                    <p:spPr>
                      <a:xfrm>
                        <a:off x="1079751" y="5362057"/>
                        <a:ext cx="5260975" cy="1028700"/>
                      </a:xfrm>
                      <a:prstGeom prst="rect">
                        <a:avLst/>
                      </a:prstGeom>
                    </p:spPr>
                  </p:pic>
                </p:oleObj>
              </mc:Fallback>
            </mc:AlternateContent>
          </a:graphicData>
        </a:graphic>
      </p:graphicFrame>
      <p:sp>
        <p:nvSpPr>
          <p:cNvPr id="7" name="TextBox 6"/>
          <p:cNvSpPr txBox="1"/>
          <p:nvPr/>
        </p:nvSpPr>
        <p:spPr>
          <a:xfrm>
            <a:off x="5731183" y="4340086"/>
            <a:ext cx="3260628" cy="954107"/>
          </a:xfrm>
          <a:prstGeom prst="rect">
            <a:avLst/>
          </a:prstGeom>
          <a:noFill/>
          <a:ln w="38100" cmpd="sng">
            <a:solidFill>
              <a:srgbClr val="FF0000"/>
            </a:solidFill>
          </a:ln>
        </p:spPr>
        <p:txBody>
          <a:bodyPr wrap="none" rtlCol="0">
            <a:spAutoFit/>
          </a:bodyPr>
          <a:lstStyle/>
          <a:p>
            <a:pPr algn="ctr"/>
            <a:r>
              <a:rPr lang="en-US" sz="2800" b="1" dirty="0">
                <a:solidFill>
                  <a:srgbClr val="3366FF"/>
                </a:solidFill>
              </a:rPr>
              <a:t>Requires initial &amp;</a:t>
            </a:r>
          </a:p>
          <a:p>
            <a:pPr algn="ctr"/>
            <a:r>
              <a:rPr lang="en-US" sz="2800" b="1" dirty="0">
                <a:solidFill>
                  <a:srgbClr val="3366FF"/>
                </a:solidFill>
              </a:rPr>
              <a:t>boundary conditions</a:t>
            </a:r>
          </a:p>
        </p:txBody>
      </p:sp>
      <p:sp>
        <p:nvSpPr>
          <p:cNvPr id="8" name="TextBox 7"/>
          <p:cNvSpPr txBox="1"/>
          <p:nvPr/>
        </p:nvSpPr>
        <p:spPr>
          <a:xfrm>
            <a:off x="3994619" y="2095963"/>
            <a:ext cx="4990068" cy="830997"/>
          </a:xfrm>
          <a:prstGeom prst="rect">
            <a:avLst/>
          </a:prstGeom>
          <a:noFill/>
          <a:ln w="28575" cmpd="sng">
            <a:solidFill>
              <a:srgbClr val="FF0000"/>
            </a:solidFill>
          </a:ln>
        </p:spPr>
        <p:txBody>
          <a:bodyPr wrap="none" rtlCol="0">
            <a:spAutoFit/>
          </a:bodyPr>
          <a:lstStyle/>
          <a:p>
            <a:pPr algn="ctr"/>
            <a:r>
              <a:rPr lang="en-US" sz="2400" dirty="0">
                <a:solidFill>
                  <a:srgbClr val="FF0000"/>
                </a:solidFill>
              </a:rPr>
              <a:t>Requires equations </a:t>
            </a:r>
          </a:p>
          <a:p>
            <a:pPr algn="ctr"/>
            <a:r>
              <a:rPr lang="en-US" sz="2400" dirty="0">
                <a:solidFill>
                  <a:srgbClr val="FF0000"/>
                </a:solidFill>
              </a:rPr>
              <a:t>(hypotheses about underlying physics)</a:t>
            </a:r>
          </a:p>
        </p:txBody>
      </p:sp>
      <p:sp>
        <p:nvSpPr>
          <p:cNvPr id="3" name="TextBox 2"/>
          <p:cNvSpPr txBox="1"/>
          <p:nvPr/>
        </p:nvSpPr>
        <p:spPr>
          <a:xfrm>
            <a:off x="5258811" y="2926960"/>
            <a:ext cx="2702069" cy="369332"/>
          </a:xfrm>
          <a:prstGeom prst="rect">
            <a:avLst/>
          </a:prstGeom>
          <a:noFill/>
        </p:spPr>
        <p:txBody>
          <a:bodyPr wrap="none" rtlCol="0">
            <a:spAutoFit/>
          </a:bodyPr>
          <a:lstStyle/>
          <a:p>
            <a:r>
              <a:rPr lang="en-US" dirty="0"/>
              <a:t>What are they for climate?</a:t>
            </a:r>
          </a:p>
        </p:txBody>
      </p:sp>
      <p:sp>
        <p:nvSpPr>
          <p:cNvPr id="9" name="TextBox 8">
            <a:extLst>
              <a:ext uri="{FF2B5EF4-FFF2-40B4-BE49-F238E27FC236}">
                <a16:creationId xmlns:a16="http://schemas.microsoft.com/office/drawing/2014/main" id="{860CA58E-C228-0F63-4BF0-A16B9EA2C84A}"/>
              </a:ext>
            </a:extLst>
          </p:cNvPr>
          <p:cNvSpPr txBox="1"/>
          <p:nvPr/>
        </p:nvSpPr>
        <p:spPr>
          <a:xfrm>
            <a:off x="4996651" y="5487215"/>
            <a:ext cx="439544" cy="707886"/>
          </a:xfrm>
          <a:prstGeom prst="rect">
            <a:avLst/>
          </a:prstGeom>
          <a:noFill/>
        </p:spPr>
        <p:txBody>
          <a:bodyPr wrap="none" rtlCol="0">
            <a:spAutoFit/>
          </a:bodyPr>
          <a:lstStyle/>
          <a:p>
            <a:r>
              <a:rPr lang="en-US" sz="4000" dirty="0"/>
              <a:t>+</a:t>
            </a:r>
          </a:p>
        </p:txBody>
      </p:sp>
    </p:spTree>
    <p:extLst>
      <p:ext uri="{BB962C8B-B14F-4D97-AF65-F5344CB8AC3E}">
        <p14:creationId xmlns:p14="http://schemas.microsoft.com/office/powerpoint/2010/main" val="117714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888" y="616117"/>
            <a:ext cx="8229600" cy="1143000"/>
          </a:xfrm>
        </p:spPr>
        <p:txBody>
          <a:bodyPr>
            <a:normAutofit fontScale="90000"/>
          </a:bodyPr>
          <a:lstStyle/>
          <a:p>
            <a:r>
              <a:rPr lang="en-US" dirty="0"/>
              <a:t>What does a </a:t>
            </a:r>
            <a:r>
              <a:rPr lang="en-US" b="1" dirty="0"/>
              <a:t>numerical</a:t>
            </a:r>
            <a:r>
              <a:rPr lang="en-US" dirty="0"/>
              <a:t> model need?</a:t>
            </a:r>
            <a:br>
              <a:rPr lang="en-US" dirty="0"/>
            </a:br>
            <a:r>
              <a:rPr lang="en-US" dirty="0"/>
              <a:t>… a “dynamical/numerical core”.</a:t>
            </a:r>
            <a:br>
              <a:rPr lang="en-US" dirty="0"/>
            </a:br>
            <a:r>
              <a:rPr lang="en-US" dirty="0"/>
              <a:t>A very simple analytical example</a:t>
            </a:r>
          </a:p>
        </p:txBody>
      </p:sp>
      <p:sp>
        <p:nvSpPr>
          <p:cNvPr id="8" name="TextBox 7"/>
          <p:cNvSpPr txBox="1"/>
          <p:nvPr/>
        </p:nvSpPr>
        <p:spPr>
          <a:xfrm>
            <a:off x="1562922" y="2292173"/>
            <a:ext cx="5668946" cy="1569660"/>
          </a:xfrm>
          <a:prstGeom prst="rect">
            <a:avLst/>
          </a:prstGeom>
          <a:noFill/>
        </p:spPr>
        <p:txBody>
          <a:bodyPr wrap="square" rtlCol="0">
            <a:spAutoFit/>
          </a:bodyPr>
          <a:lstStyle/>
          <a:p>
            <a:pPr algn="ctr"/>
            <a:r>
              <a:rPr lang="en-US" sz="2400" dirty="0">
                <a:solidFill>
                  <a:srgbClr val="FF0000"/>
                </a:solidFill>
              </a:rPr>
              <a:t>Many equations cannot be solved analytically</a:t>
            </a:r>
            <a:r>
              <a:rPr lang="mr-IN" sz="2400" dirty="0">
                <a:solidFill>
                  <a:srgbClr val="FF0000"/>
                </a:solidFill>
              </a:rPr>
              <a:t>…</a:t>
            </a:r>
            <a:endParaRPr lang="en-US" sz="2400" dirty="0">
              <a:solidFill>
                <a:srgbClr val="FF0000"/>
              </a:solidFill>
            </a:endParaRPr>
          </a:p>
          <a:p>
            <a:pPr algn="ctr"/>
            <a:r>
              <a:rPr lang="en-US" sz="2400" dirty="0">
                <a:solidFill>
                  <a:srgbClr val="FF0000"/>
                </a:solidFill>
              </a:rPr>
              <a:t>What do we have to do to solve them numerically?</a:t>
            </a:r>
          </a:p>
        </p:txBody>
      </p:sp>
      <p:cxnSp>
        <p:nvCxnSpPr>
          <p:cNvPr id="6" name="Straight Arrow Connector 5"/>
          <p:cNvCxnSpPr/>
          <p:nvPr/>
        </p:nvCxnSpPr>
        <p:spPr>
          <a:xfrm>
            <a:off x="869495" y="5537889"/>
            <a:ext cx="7356387" cy="34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6949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80763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74577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3915" y="4656862"/>
            <a:ext cx="938140" cy="881027"/>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5" name="Rectangle 14"/>
          <p:cNvSpPr/>
          <p:nvPr/>
        </p:nvSpPr>
        <p:spPr>
          <a:xfrm>
            <a:off x="462205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6019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02008"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888685" y="4833592"/>
            <a:ext cx="437072" cy="58477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9" name="TextBox 18"/>
          <p:cNvSpPr txBox="1"/>
          <p:nvPr/>
        </p:nvSpPr>
        <p:spPr>
          <a:xfrm>
            <a:off x="4727528" y="4833592"/>
            <a:ext cx="876095" cy="584776"/>
          </a:xfrm>
          <a:prstGeom prst="rect">
            <a:avLst/>
          </a:prstGeom>
          <a:noFill/>
        </p:spPr>
        <p:txBody>
          <a:bodyPr wrap="none" rtlCol="0">
            <a:spAutoFit/>
          </a:bodyPr>
          <a:lstStyle/>
          <a:p>
            <a:r>
              <a:rPr lang="en-US" sz="3200" b="1" i="1" dirty="0">
                <a:latin typeface="Times New Roman"/>
                <a:cs typeface="Times New Roman"/>
              </a:rPr>
              <a:t>i+1</a:t>
            </a:r>
          </a:p>
        </p:txBody>
      </p:sp>
      <p:sp>
        <p:nvSpPr>
          <p:cNvPr id="20" name="TextBox 19"/>
          <p:cNvSpPr txBox="1"/>
          <p:nvPr/>
        </p:nvSpPr>
        <p:spPr>
          <a:xfrm>
            <a:off x="5560195" y="4833592"/>
            <a:ext cx="876095" cy="584776"/>
          </a:xfrm>
          <a:prstGeom prst="rect">
            <a:avLst/>
          </a:prstGeom>
          <a:noFill/>
        </p:spPr>
        <p:txBody>
          <a:bodyPr wrap="none" rtlCol="0">
            <a:spAutoFit/>
          </a:bodyPr>
          <a:lstStyle/>
          <a:p>
            <a:r>
              <a:rPr lang="en-US" sz="3200" b="1" i="1" dirty="0">
                <a:latin typeface="Times New Roman"/>
                <a:cs typeface="Times New Roman"/>
              </a:rPr>
              <a:t>i+2</a:t>
            </a:r>
          </a:p>
        </p:txBody>
      </p:sp>
      <p:sp>
        <p:nvSpPr>
          <p:cNvPr id="21" name="TextBox 20"/>
          <p:cNvSpPr txBox="1"/>
          <p:nvPr/>
        </p:nvSpPr>
        <p:spPr>
          <a:xfrm>
            <a:off x="6502008" y="4842349"/>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2" name="TextBox 21"/>
          <p:cNvSpPr txBox="1"/>
          <p:nvPr/>
        </p:nvSpPr>
        <p:spPr>
          <a:xfrm>
            <a:off x="2807820" y="4842349"/>
            <a:ext cx="778913" cy="584776"/>
          </a:xfrm>
          <a:prstGeom prst="rect">
            <a:avLst/>
          </a:prstGeom>
          <a:noFill/>
        </p:spPr>
        <p:txBody>
          <a:bodyPr wrap="none" rtlCol="0">
            <a:spAutoFit/>
          </a:bodyPr>
          <a:lstStyle/>
          <a:p>
            <a:r>
              <a:rPr lang="en-US" sz="3200" b="1" i="1" dirty="0">
                <a:latin typeface="Times New Roman"/>
                <a:cs typeface="Times New Roman"/>
              </a:rPr>
              <a:t>i-1</a:t>
            </a:r>
          </a:p>
        </p:txBody>
      </p:sp>
      <p:sp>
        <p:nvSpPr>
          <p:cNvPr id="23" name="TextBox 22"/>
          <p:cNvSpPr txBox="1"/>
          <p:nvPr/>
        </p:nvSpPr>
        <p:spPr>
          <a:xfrm>
            <a:off x="1859184" y="4833592"/>
            <a:ext cx="778913" cy="584776"/>
          </a:xfrm>
          <a:prstGeom prst="rect">
            <a:avLst/>
          </a:prstGeom>
          <a:noFill/>
        </p:spPr>
        <p:txBody>
          <a:bodyPr wrap="none" rtlCol="0">
            <a:spAutoFit/>
          </a:bodyPr>
          <a:lstStyle/>
          <a:p>
            <a:r>
              <a:rPr lang="en-US" sz="3200" b="1" i="1" dirty="0">
                <a:latin typeface="Times New Roman"/>
                <a:cs typeface="Times New Roman"/>
              </a:rPr>
              <a:t>i-2</a:t>
            </a:r>
          </a:p>
        </p:txBody>
      </p:sp>
      <p:sp>
        <p:nvSpPr>
          <p:cNvPr id="24" name="TextBox 23"/>
          <p:cNvSpPr txBox="1"/>
          <p:nvPr/>
        </p:nvSpPr>
        <p:spPr>
          <a:xfrm>
            <a:off x="905147" y="4833592"/>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5" name="TextBox 24"/>
          <p:cNvSpPr txBox="1"/>
          <p:nvPr/>
        </p:nvSpPr>
        <p:spPr>
          <a:xfrm>
            <a:off x="4325757" y="5584325"/>
            <a:ext cx="3562844" cy="461665"/>
          </a:xfrm>
          <a:prstGeom prst="rect">
            <a:avLst/>
          </a:prstGeom>
          <a:noFill/>
        </p:spPr>
        <p:txBody>
          <a:bodyPr wrap="none" rtlCol="0">
            <a:spAutoFit/>
          </a:bodyPr>
          <a:lstStyle/>
          <a:p>
            <a:r>
              <a:rPr lang="en-US" sz="2400" b="1" dirty="0"/>
              <a:t>Applies to time + 3D space</a:t>
            </a:r>
          </a:p>
        </p:txBody>
      </p:sp>
    </p:spTree>
    <p:extLst>
      <p:ext uri="{BB962C8B-B14F-4D97-AF65-F5344CB8AC3E}">
        <p14:creationId xmlns:p14="http://schemas.microsoft.com/office/powerpoint/2010/main" val="27478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Discretization</a:t>
            </a:r>
          </a:p>
        </p:txBody>
      </p:sp>
      <p:cxnSp>
        <p:nvCxnSpPr>
          <p:cNvPr id="6" name="Straight Arrow Connector 5"/>
          <p:cNvCxnSpPr/>
          <p:nvPr/>
        </p:nvCxnSpPr>
        <p:spPr>
          <a:xfrm>
            <a:off x="869495" y="5537889"/>
            <a:ext cx="7356387" cy="34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6949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80763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74577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3915" y="4656862"/>
            <a:ext cx="938140" cy="881027"/>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5" name="Rectangle 14"/>
          <p:cNvSpPr/>
          <p:nvPr/>
        </p:nvSpPr>
        <p:spPr>
          <a:xfrm>
            <a:off x="462205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6019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02008"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888685" y="4833592"/>
            <a:ext cx="437072" cy="58477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9" name="TextBox 18"/>
          <p:cNvSpPr txBox="1"/>
          <p:nvPr/>
        </p:nvSpPr>
        <p:spPr>
          <a:xfrm>
            <a:off x="4727528" y="4833592"/>
            <a:ext cx="876095" cy="584776"/>
          </a:xfrm>
          <a:prstGeom prst="rect">
            <a:avLst/>
          </a:prstGeom>
          <a:noFill/>
        </p:spPr>
        <p:txBody>
          <a:bodyPr wrap="none" rtlCol="0">
            <a:spAutoFit/>
          </a:bodyPr>
          <a:lstStyle/>
          <a:p>
            <a:r>
              <a:rPr lang="en-US" sz="3200" b="1" i="1" dirty="0">
                <a:latin typeface="Times New Roman"/>
                <a:cs typeface="Times New Roman"/>
              </a:rPr>
              <a:t>i+1</a:t>
            </a:r>
          </a:p>
        </p:txBody>
      </p:sp>
      <p:sp>
        <p:nvSpPr>
          <p:cNvPr id="20" name="TextBox 19"/>
          <p:cNvSpPr txBox="1"/>
          <p:nvPr/>
        </p:nvSpPr>
        <p:spPr>
          <a:xfrm>
            <a:off x="5560195" y="4833592"/>
            <a:ext cx="876095" cy="584776"/>
          </a:xfrm>
          <a:prstGeom prst="rect">
            <a:avLst/>
          </a:prstGeom>
          <a:noFill/>
        </p:spPr>
        <p:txBody>
          <a:bodyPr wrap="none" rtlCol="0">
            <a:spAutoFit/>
          </a:bodyPr>
          <a:lstStyle/>
          <a:p>
            <a:r>
              <a:rPr lang="en-US" sz="3200" b="1" i="1" dirty="0">
                <a:latin typeface="Times New Roman"/>
                <a:cs typeface="Times New Roman"/>
              </a:rPr>
              <a:t>i+2</a:t>
            </a:r>
          </a:p>
        </p:txBody>
      </p:sp>
      <p:sp>
        <p:nvSpPr>
          <p:cNvPr id="21" name="TextBox 20"/>
          <p:cNvSpPr txBox="1"/>
          <p:nvPr/>
        </p:nvSpPr>
        <p:spPr>
          <a:xfrm>
            <a:off x="6502008" y="4842349"/>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2" name="TextBox 21"/>
          <p:cNvSpPr txBox="1"/>
          <p:nvPr/>
        </p:nvSpPr>
        <p:spPr>
          <a:xfrm>
            <a:off x="2807820" y="4842349"/>
            <a:ext cx="778913" cy="584776"/>
          </a:xfrm>
          <a:prstGeom prst="rect">
            <a:avLst/>
          </a:prstGeom>
          <a:noFill/>
        </p:spPr>
        <p:txBody>
          <a:bodyPr wrap="none" rtlCol="0">
            <a:spAutoFit/>
          </a:bodyPr>
          <a:lstStyle/>
          <a:p>
            <a:r>
              <a:rPr lang="en-US" sz="3200" b="1" i="1" dirty="0">
                <a:latin typeface="Times New Roman"/>
                <a:cs typeface="Times New Roman"/>
              </a:rPr>
              <a:t>i-1</a:t>
            </a:r>
          </a:p>
        </p:txBody>
      </p:sp>
      <p:sp>
        <p:nvSpPr>
          <p:cNvPr id="23" name="TextBox 22"/>
          <p:cNvSpPr txBox="1"/>
          <p:nvPr/>
        </p:nvSpPr>
        <p:spPr>
          <a:xfrm>
            <a:off x="1859184" y="4833592"/>
            <a:ext cx="778913" cy="584776"/>
          </a:xfrm>
          <a:prstGeom prst="rect">
            <a:avLst/>
          </a:prstGeom>
          <a:noFill/>
        </p:spPr>
        <p:txBody>
          <a:bodyPr wrap="none" rtlCol="0">
            <a:spAutoFit/>
          </a:bodyPr>
          <a:lstStyle/>
          <a:p>
            <a:r>
              <a:rPr lang="en-US" sz="3200" b="1" i="1" dirty="0">
                <a:latin typeface="Times New Roman"/>
                <a:cs typeface="Times New Roman"/>
              </a:rPr>
              <a:t>i-2</a:t>
            </a:r>
          </a:p>
        </p:txBody>
      </p:sp>
      <p:sp>
        <p:nvSpPr>
          <p:cNvPr id="24" name="TextBox 23"/>
          <p:cNvSpPr txBox="1"/>
          <p:nvPr/>
        </p:nvSpPr>
        <p:spPr>
          <a:xfrm>
            <a:off x="905147" y="4833592"/>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5" name="TextBox 24"/>
          <p:cNvSpPr txBox="1"/>
          <p:nvPr/>
        </p:nvSpPr>
        <p:spPr>
          <a:xfrm>
            <a:off x="4325757" y="5584325"/>
            <a:ext cx="3562844" cy="461665"/>
          </a:xfrm>
          <a:prstGeom prst="rect">
            <a:avLst/>
          </a:prstGeom>
          <a:noFill/>
        </p:spPr>
        <p:txBody>
          <a:bodyPr wrap="none" rtlCol="0">
            <a:spAutoFit/>
          </a:bodyPr>
          <a:lstStyle/>
          <a:p>
            <a:r>
              <a:rPr lang="en-US" sz="2400" b="1" dirty="0"/>
              <a:t>Applies to time + 3D space</a:t>
            </a:r>
          </a:p>
        </p:txBody>
      </p:sp>
      <p:graphicFrame>
        <p:nvGraphicFramePr>
          <p:cNvPr id="26" name="Object 25"/>
          <p:cNvGraphicFramePr>
            <a:graphicFrameLocks noChangeAspect="1"/>
          </p:cNvGraphicFramePr>
          <p:nvPr>
            <p:extLst>
              <p:ext uri="{D42A27DB-BD31-4B8C-83A1-F6EECF244321}">
                <p14:modId xmlns:p14="http://schemas.microsoft.com/office/powerpoint/2010/main" val="2646439350"/>
              </p:ext>
            </p:extLst>
          </p:nvPr>
        </p:nvGraphicFramePr>
        <p:xfrm>
          <a:off x="457200" y="1328519"/>
          <a:ext cx="4601028" cy="1161212"/>
        </p:xfrm>
        <a:graphic>
          <a:graphicData uri="http://schemas.openxmlformats.org/presentationml/2006/ole">
            <mc:AlternateContent xmlns:mc="http://schemas.openxmlformats.org/markup-compatibility/2006">
              <mc:Choice xmlns:v="urn:schemas-microsoft-com:vml" Requires="v">
                <p:oleObj name="Equation" r:id="rId3" imgW="1562100" imgH="393700" progId="Equation.3">
                  <p:embed/>
                </p:oleObj>
              </mc:Choice>
              <mc:Fallback>
                <p:oleObj name="Equation" r:id="rId3" imgW="1562100" imgH="393700" progId="Equation.3">
                  <p:embed/>
                  <p:pic>
                    <p:nvPicPr>
                      <p:cNvPr id="0" name=""/>
                      <p:cNvPicPr/>
                      <p:nvPr/>
                    </p:nvPicPr>
                    <p:blipFill>
                      <a:blip r:embed="rId4"/>
                      <a:stretch>
                        <a:fillRect/>
                      </a:stretch>
                    </p:blipFill>
                    <p:spPr>
                      <a:xfrm>
                        <a:off x="457200" y="1328519"/>
                        <a:ext cx="4601028" cy="1161212"/>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3048780382"/>
              </p:ext>
            </p:extLst>
          </p:nvPr>
        </p:nvGraphicFramePr>
        <p:xfrm>
          <a:off x="410088" y="2740025"/>
          <a:ext cx="5199063" cy="1160463"/>
        </p:xfrm>
        <a:graphic>
          <a:graphicData uri="http://schemas.openxmlformats.org/presentationml/2006/ole">
            <mc:AlternateContent xmlns:mc="http://schemas.openxmlformats.org/markup-compatibility/2006">
              <mc:Choice xmlns:v="urn:schemas-microsoft-com:vml" Requires="v">
                <p:oleObj name="Equation" r:id="rId5" imgW="1765300" imgH="393700" progId="Equation.3">
                  <p:embed/>
                </p:oleObj>
              </mc:Choice>
              <mc:Fallback>
                <p:oleObj name="Equation" r:id="rId5" imgW="1765300" imgH="393700" progId="Equation.3">
                  <p:embed/>
                  <p:pic>
                    <p:nvPicPr>
                      <p:cNvPr id="0" name=""/>
                      <p:cNvPicPr/>
                      <p:nvPr/>
                    </p:nvPicPr>
                    <p:blipFill>
                      <a:blip r:embed="rId6"/>
                      <a:stretch>
                        <a:fillRect/>
                      </a:stretch>
                    </p:blipFill>
                    <p:spPr>
                      <a:xfrm>
                        <a:off x="410088" y="2740025"/>
                        <a:ext cx="5199063" cy="1160463"/>
                      </a:xfrm>
                      <a:prstGeom prst="rect">
                        <a:avLst/>
                      </a:prstGeom>
                    </p:spPr>
                  </p:pic>
                </p:oleObj>
              </mc:Fallback>
            </mc:AlternateContent>
          </a:graphicData>
        </a:graphic>
      </p:graphicFrame>
      <p:sp>
        <p:nvSpPr>
          <p:cNvPr id="4" name="TextBox 3"/>
          <p:cNvSpPr txBox="1"/>
          <p:nvPr/>
        </p:nvSpPr>
        <p:spPr>
          <a:xfrm>
            <a:off x="6212566" y="1608858"/>
            <a:ext cx="1806980" cy="523220"/>
          </a:xfrm>
          <a:prstGeom prst="rect">
            <a:avLst/>
          </a:prstGeom>
          <a:noFill/>
        </p:spPr>
        <p:txBody>
          <a:bodyPr wrap="none" rtlCol="0">
            <a:spAutoFit/>
          </a:bodyPr>
          <a:lstStyle/>
          <a:p>
            <a:r>
              <a:rPr lang="en-US" sz="2800" dirty="0">
                <a:solidFill>
                  <a:srgbClr val="3366FF"/>
                </a:solidFill>
              </a:rPr>
              <a:t>Continuum</a:t>
            </a:r>
          </a:p>
        </p:txBody>
      </p:sp>
      <p:sp>
        <p:nvSpPr>
          <p:cNvPr id="28" name="TextBox 27"/>
          <p:cNvSpPr txBox="1"/>
          <p:nvPr/>
        </p:nvSpPr>
        <p:spPr>
          <a:xfrm>
            <a:off x="6364966" y="3120326"/>
            <a:ext cx="1383036" cy="523220"/>
          </a:xfrm>
          <a:prstGeom prst="rect">
            <a:avLst/>
          </a:prstGeom>
          <a:noFill/>
        </p:spPr>
        <p:txBody>
          <a:bodyPr wrap="none" rtlCol="0">
            <a:spAutoFit/>
          </a:bodyPr>
          <a:lstStyle/>
          <a:p>
            <a:r>
              <a:rPr lang="en-US" sz="2800" dirty="0">
                <a:solidFill>
                  <a:srgbClr val="FF0000"/>
                </a:solidFill>
              </a:rPr>
              <a:t>Discrete</a:t>
            </a:r>
          </a:p>
        </p:txBody>
      </p:sp>
      <p:sp>
        <p:nvSpPr>
          <p:cNvPr id="5" name="TextBox 4"/>
          <p:cNvSpPr txBox="1"/>
          <p:nvPr/>
        </p:nvSpPr>
        <p:spPr>
          <a:xfrm>
            <a:off x="5851433" y="3800692"/>
            <a:ext cx="2768005" cy="400110"/>
          </a:xfrm>
          <a:prstGeom prst="rect">
            <a:avLst/>
          </a:prstGeom>
          <a:noFill/>
        </p:spPr>
        <p:txBody>
          <a:bodyPr wrap="none" rtlCol="0">
            <a:spAutoFit/>
          </a:bodyPr>
          <a:lstStyle/>
          <a:p>
            <a:r>
              <a:rPr lang="en-US" sz="2000" dirty="0"/>
              <a:t>(Taylor series expansion)</a:t>
            </a:r>
          </a:p>
        </p:txBody>
      </p:sp>
      <p:sp>
        <p:nvSpPr>
          <p:cNvPr id="3" name="TextBox 2">
            <a:extLst>
              <a:ext uri="{FF2B5EF4-FFF2-40B4-BE49-F238E27FC236}">
                <a16:creationId xmlns:a16="http://schemas.microsoft.com/office/drawing/2014/main" id="{DAC367E1-0028-FFF1-5D07-A16CCDB53363}"/>
              </a:ext>
            </a:extLst>
          </p:cNvPr>
          <p:cNvSpPr txBox="1"/>
          <p:nvPr/>
        </p:nvSpPr>
        <p:spPr>
          <a:xfrm>
            <a:off x="675751" y="6095750"/>
            <a:ext cx="7892607" cy="646331"/>
          </a:xfrm>
          <a:prstGeom prst="rect">
            <a:avLst/>
          </a:prstGeom>
          <a:noFill/>
        </p:spPr>
        <p:txBody>
          <a:bodyPr wrap="square" rtlCol="0">
            <a:spAutoFit/>
          </a:bodyPr>
          <a:lstStyle/>
          <a:p>
            <a:r>
              <a:rPr lang="en-US" dirty="0"/>
              <a:t>In practice, this implies choices of </a:t>
            </a:r>
            <a:r>
              <a:rPr lang="en-US" dirty="0">
                <a:latin typeface="Symbol" pitchFamily="2" charset="2"/>
              </a:rPr>
              <a:t>D</a:t>
            </a:r>
            <a:r>
              <a:rPr lang="en-US" dirty="0"/>
              <a:t>x, </a:t>
            </a:r>
            <a:r>
              <a:rPr lang="en-US" dirty="0">
                <a:latin typeface="Symbol" pitchFamily="2" charset="2"/>
              </a:rPr>
              <a:t>D</a:t>
            </a:r>
            <a:r>
              <a:rPr lang="en-US" dirty="0"/>
              <a:t>y, </a:t>
            </a:r>
            <a:r>
              <a:rPr lang="en-US" dirty="0" err="1">
                <a:latin typeface="Symbol" pitchFamily="2" charset="2"/>
              </a:rPr>
              <a:t>D</a:t>
            </a:r>
            <a:r>
              <a:rPr lang="en-US" dirty="0" err="1"/>
              <a:t>z</a:t>
            </a:r>
            <a:r>
              <a:rPr lang="en-US" dirty="0"/>
              <a:t>, </a:t>
            </a:r>
            <a:r>
              <a:rPr lang="en-US" dirty="0">
                <a:latin typeface="Symbol" pitchFamily="2" charset="2"/>
              </a:rPr>
              <a:t>D</a:t>
            </a:r>
            <a:r>
              <a:rPr lang="en-US" dirty="0"/>
              <a:t>t, size of the stencil, numerical stability, computational ability/costs, problem under study, etc.</a:t>
            </a:r>
          </a:p>
        </p:txBody>
      </p:sp>
    </p:spTree>
    <p:extLst>
      <p:ext uri="{BB962C8B-B14F-4D97-AF65-F5344CB8AC3E}">
        <p14:creationId xmlns:p14="http://schemas.microsoft.com/office/powerpoint/2010/main" val="833733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146"/>
            <a:ext cx="9144000" cy="1143000"/>
          </a:xfrm>
        </p:spPr>
        <p:txBody>
          <a:bodyPr>
            <a:normAutofit fontScale="90000"/>
          </a:bodyPr>
          <a:lstStyle/>
          <a:p>
            <a:r>
              <a:rPr lang="en-US" dirty="0"/>
              <a:t>What does a model need?</a:t>
            </a:r>
            <a:br>
              <a:rPr lang="en-US" dirty="0"/>
            </a:br>
            <a:r>
              <a:rPr lang="en-US" sz="3600" dirty="0"/>
              <a:t>A very simple numerical example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25293038"/>
              </p:ext>
            </p:extLst>
          </p:nvPr>
        </p:nvGraphicFramePr>
        <p:xfrm>
          <a:off x="550863" y="1866900"/>
          <a:ext cx="2547937" cy="1679575"/>
        </p:xfrm>
        <a:graphic>
          <a:graphicData uri="http://schemas.openxmlformats.org/presentationml/2006/ole">
            <mc:AlternateContent xmlns:mc="http://schemas.openxmlformats.org/markup-compatibility/2006">
              <mc:Choice xmlns:v="urn:schemas-microsoft-com:vml" Requires="v">
                <p:oleObj name="Equation" r:id="rId2" imgW="596900" imgH="393700" progId="Equation.3">
                  <p:embed/>
                </p:oleObj>
              </mc:Choice>
              <mc:Fallback>
                <p:oleObj name="Equation" r:id="rId2" imgW="596900" imgH="393700" progId="Equation.3">
                  <p:embed/>
                  <p:pic>
                    <p:nvPicPr>
                      <p:cNvPr id="0" name=""/>
                      <p:cNvPicPr/>
                      <p:nvPr/>
                    </p:nvPicPr>
                    <p:blipFill>
                      <a:blip r:embed="rId3"/>
                      <a:stretch>
                        <a:fillRect/>
                      </a:stretch>
                    </p:blipFill>
                    <p:spPr>
                      <a:xfrm>
                        <a:off x="550863" y="1866900"/>
                        <a:ext cx="2547937" cy="1679575"/>
                      </a:xfrm>
                      <a:prstGeom prst="rect">
                        <a:avLst/>
                      </a:prstGeom>
                      <a:ln w="38100" cmpd="sng">
                        <a:solidFill>
                          <a:srgbClr val="FF0000"/>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16428544"/>
              </p:ext>
            </p:extLst>
          </p:nvPr>
        </p:nvGraphicFramePr>
        <p:xfrm>
          <a:off x="241300" y="3649663"/>
          <a:ext cx="3849688" cy="1844675"/>
        </p:xfrm>
        <a:graphic>
          <a:graphicData uri="http://schemas.openxmlformats.org/presentationml/2006/ole">
            <mc:AlternateContent xmlns:mc="http://schemas.openxmlformats.org/markup-compatibility/2006">
              <mc:Choice xmlns:v="urn:schemas-microsoft-com:vml" Requires="v">
                <p:oleObj name="Equation" r:id="rId4" imgW="901700" imgH="431800" progId="Equation.3">
                  <p:embed/>
                </p:oleObj>
              </mc:Choice>
              <mc:Fallback>
                <p:oleObj name="Equation" r:id="rId4" imgW="901700" imgH="431800" progId="Equation.3">
                  <p:embed/>
                  <p:pic>
                    <p:nvPicPr>
                      <p:cNvPr id="0" name=""/>
                      <p:cNvPicPr/>
                      <p:nvPr/>
                    </p:nvPicPr>
                    <p:blipFill>
                      <a:blip r:embed="rId5"/>
                      <a:stretch>
                        <a:fillRect/>
                      </a:stretch>
                    </p:blipFill>
                    <p:spPr>
                      <a:xfrm>
                        <a:off x="241300" y="3649663"/>
                        <a:ext cx="3849688" cy="184467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803955114"/>
              </p:ext>
            </p:extLst>
          </p:nvPr>
        </p:nvGraphicFramePr>
        <p:xfrm>
          <a:off x="389657" y="5638623"/>
          <a:ext cx="4552950" cy="1031875"/>
        </p:xfrm>
        <a:graphic>
          <a:graphicData uri="http://schemas.openxmlformats.org/presentationml/2006/ole">
            <mc:AlternateContent xmlns:mc="http://schemas.openxmlformats.org/markup-compatibility/2006">
              <mc:Choice xmlns:v="urn:schemas-microsoft-com:vml" Requires="v">
                <p:oleObj name="Equation" r:id="rId6" imgW="1066800" imgH="241300" progId="Equation.3">
                  <p:embed/>
                </p:oleObj>
              </mc:Choice>
              <mc:Fallback>
                <p:oleObj name="Equation" r:id="rId6" imgW="1066800" imgH="241300" progId="Equation.3">
                  <p:embed/>
                  <p:pic>
                    <p:nvPicPr>
                      <p:cNvPr id="0" name=""/>
                      <p:cNvPicPr/>
                      <p:nvPr/>
                    </p:nvPicPr>
                    <p:blipFill>
                      <a:blip r:embed="rId7"/>
                      <a:stretch>
                        <a:fillRect/>
                      </a:stretch>
                    </p:blipFill>
                    <p:spPr>
                      <a:xfrm>
                        <a:off x="389657" y="5638623"/>
                        <a:ext cx="4552950" cy="1031875"/>
                      </a:xfrm>
                      <a:prstGeom prst="rect">
                        <a:avLst/>
                      </a:prstGeom>
                      <a:solidFill>
                        <a:srgbClr val="FFFF00"/>
                      </a:solid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72113385"/>
              </p:ext>
            </p:extLst>
          </p:nvPr>
        </p:nvGraphicFramePr>
        <p:xfrm>
          <a:off x="3767102" y="2385770"/>
          <a:ext cx="4601028" cy="1161212"/>
        </p:xfrm>
        <a:graphic>
          <a:graphicData uri="http://schemas.openxmlformats.org/presentationml/2006/ole">
            <mc:AlternateContent xmlns:mc="http://schemas.openxmlformats.org/markup-compatibility/2006">
              <mc:Choice xmlns:v="urn:schemas-microsoft-com:vml" Requires="v">
                <p:oleObj name="Equation" r:id="rId8" imgW="1562100" imgH="393700" progId="Equation.3">
                  <p:embed/>
                </p:oleObj>
              </mc:Choice>
              <mc:Fallback>
                <p:oleObj name="Equation" r:id="rId8" imgW="1562100" imgH="393700" progId="Equation.3">
                  <p:embed/>
                  <p:pic>
                    <p:nvPicPr>
                      <p:cNvPr id="0" name=""/>
                      <p:cNvPicPr/>
                      <p:nvPr/>
                    </p:nvPicPr>
                    <p:blipFill>
                      <a:blip r:embed="rId9"/>
                      <a:stretch>
                        <a:fillRect/>
                      </a:stretch>
                    </p:blipFill>
                    <p:spPr>
                      <a:xfrm>
                        <a:off x="3767102" y="2385770"/>
                        <a:ext cx="4601028" cy="1161212"/>
                      </a:xfrm>
                      <a:prstGeom prst="rect">
                        <a:avLst/>
                      </a:prstGeom>
                    </p:spPr>
                  </p:pic>
                </p:oleObj>
              </mc:Fallback>
            </mc:AlternateContent>
          </a:graphicData>
        </a:graphic>
      </p:graphicFrame>
      <p:sp>
        <p:nvSpPr>
          <p:cNvPr id="3" name="TextBox 2"/>
          <p:cNvSpPr txBox="1"/>
          <p:nvPr/>
        </p:nvSpPr>
        <p:spPr>
          <a:xfrm>
            <a:off x="4844707" y="3653436"/>
            <a:ext cx="3523423" cy="1938992"/>
          </a:xfrm>
          <a:prstGeom prst="rect">
            <a:avLst/>
          </a:prstGeom>
          <a:noFill/>
        </p:spPr>
        <p:txBody>
          <a:bodyPr wrap="square" rtlCol="0">
            <a:spAutoFit/>
          </a:bodyPr>
          <a:lstStyle/>
          <a:p>
            <a:pPr algn="ctr"/>
            <a:r>
              <a:rPr lang="en-US" sz="2400" dirty="0">
                <a:solidFill>
                  <a:srgbClr val="FF0000"/>
                </a:solidFill>
              </a:rPr>
              <a:t>Requires discretization of derivatives</a:t>
            </a:r>
          </a:p>
          <a:p>
            <a:pPr algn="ctr"/>
            <a:r>
              <a:rPr lang="en-US" sz="2400" dirty="0">
                <a:solidFill>
                  <a:srgbClr val="008000"/>
                </a:solidFill>
              </a:rPr>
              <a:t>and numerical integration to step forward </a:t>
            </a:r>
          </a:p>
          <a:p>
            <a:pPr algn="ctr"/>
            <a:r>
              <a:rPr lang="en-US" sz="2400" dirty="0">
                <a:solidFill>
                  <a:srgbClr val="008000"/>
                </a:solidFill>
              </a:rPr>
              <a:t>from </a:t>
            </a:r>
            <a:r>
              <a:rPr lang="en-US" sz="2400" dirty="0" err="1">
                <a:solidFill>
                  <a:srgbClr val="008000"/>
                </a:solidFill>
              </a:rPr>
              <a:t>t</a:t>
            </a:r>
            <a:r>
              <a:rPr lang="en-US" sz="2400" i="1" baseline="-25000" dirty="0" err="1">
                <a:solidFill>
                  <a:srgbClr val="008000"/>
                </a:solidFill>
              </a:rPr>
              <a:t>i</a:t>
            </a:r>
            <a:r>
              <a:rPr lang="en-US" sz="2400" dirty="0">
                <a:solidFill>
                  <a:srgbClr val="008000"/>
                </a:solidFill>
              </a:rPr>
              <a:t> to </a:t>
            </a:r>
            <a:r>
              <a:rPr lang="en-US" sz="2400" i="1" dirty="0" err="1">
                <a:solidFill>
                  <a:srgbClr val="008000"/>
                </a:solidFill>
              </a:rPr>
              <a:t>t</a:t>
            </a:r>
            <a:r>
              <a:rPr lang="en-US" sz="2400" i="1" baseline="-25000" dirty="0" err="1">
                <a:solidFill>
                  <a:srgbClr val="008000"/>
                </a:solidFill>
              </a:rPr>
              <a:t>f</a:t>
            </a:r>
            <a:r>
              <a:rPr lang="en-US" sz="2400" i="1" dirty="0">
                <a:solidFill>
                  <a:srgbClr val="008000"/>
                </a:solidFill>
              </a:rPr>
              <a:t>=N</a:t>
            </a:r>
            <a:r>
              <a:rPr lang="en-US" sz="2400" i="1" dirty="0">
                <a:solidFill>
                  <a:srgbClr val="008000"/>
                </a:solidFill>
                <a:latin typeface="Symbol" charset="2"/>
                <a:cs typeface="Symbol" charset="2"/>
              </a:rPr>
              <a:t>D</a:t>
            </a:r>
            <a:r>
              <a:rPr lang="en-US" sz="2400" i="1" dirty="0">
                <a:solidFill>
                  <a:srgbClr val="008000"/>
                </a:solidFill>
              </a:rPr>
              <a:t>T</a:t>
            </a:r>
          </a:p>
        </p:txBody>
      </p:sp>
      <p:sp>
        <p:nvSpPr>
          <p:cNvPr id="10" name="TextBox 9"/>
          <p:cNvSpPr txBox="1"/>
          <p:nvPr/>
        </p:nvSpPr>
        <p:spPr>
          <a:xfrm>
            <a:off x="4908867" y="5779906"/>
            <a:ext cx="3898311" cy="954107"/>
          </a:xfrm>
          <a:prstGeom prst="rect">
            <a:avLst/>
          </a:prstGeom>
          <a:noFill/>
        </p:spPr>
        <p:txBody>
          <a:bodyPr wrap="none" rtlCol="0">
            <a:spAutoFit/>
          </a:bodyPr>
          <a:lstStyle/>
          <a:p>
            <a:pPr algn="ctr"/>
            <a:r>
              <a:rPr lang="en-US" sz="2400" dirty="0">
                <a:solidFill>
                  <a:srgbClr val="3366FF"/>
                </a:solidFill>
              </a:rPr>
              <a:t>Forward difference</a:t>
            </a:r>
          </a:p>
          <a:p>
            <a:pPr algn="ctr"/>
            <a:r>
              <a:rPr lang="en-US" dirty="0">
                <a:solidFill>
                  <a:srgbClr val="3366FF"/>
                </a:solidFill>
              </a:rPr>
              <a:t>(aka Forward Euler, an explicit scheme)</a:t>
            </a:r>
          </a:p>
          <a:p>
            <a:pPr algn="ctr"/>
            <a:r>
              <a:rPr lang="en-US" sz="1400" dirty="0"/>
              <a:t>[climate models use more complex techniques]</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6" name="Rectangle 15"/>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20" name="TextBox 19"/>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Tree>
    <p:extLst>
      <p:ext uri="{BB962C8B-B14F-4D97-AF65-F5344CB8AC3E}">
        <p14:creationId xmlns:p14="http://schemas.microsoft.com/office/powerpoint/2010/main" val="1815302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846"/>
            <a:ext cx="9144000" cy="1143000"/>
          </a:xfrm>
        </p:spPr>
        <p:txBody>
          <a:bodyPr>
            <a:normAutofit fontScale="90000"/>
          </a:bodyPr>
          <a:lstStyle/>
          <a:p>
            <a:r>
              <a:rPr lang="en-US" dirty="0"/>
              <a:t>What does a model need?</a:t>
            </a:r>
            <a:br>
              <a:rPr lang="en-US" dirty="0"/>
            </a:br>
            <a:r>
              <a:rPr lang="en-US" sz="3600" dirty="0"/>
              <a:t>Discretization needed to implement numerically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46637511"/>
              </p:ext>
            </p:extLst>
          </p:nvPr>
        </p:nvGraphicFramePr>
        <p:xfrm>
          <a:off x="469900" y="1970088"/>
          <a:ext cx="2546350" cy="1679575"/>
        </p:xfrm>
        <a:graphic>
          <a:graphicData uri="http://schemas.openxmlformats.org/presentationml/2006/ole">
            <mc:AlternateContent xmlns:mc="http://schemas.openxmlformats.org/markup-compatibility/2006">
              <mc:Choice xmlns:v="urn:schemas-microsoft-com:vml" Requires="v">
                <p:oleObj name="Equation" r:id="rId2" imgW="596900" imgH="393700" progId="Equation.3">
                  <p:embed/>
                </p:oleObj>
              </mc:Choice>
              <mc:Fallback>
                <p:oleObj name="Equation" r:id="rId2" imgW="596900" imgH="393700" progId="Equation.3">
                  <p:embed/>
                  <p:pic>
                    <p:nvPicPr>
                      <p:cNvPr id="0" name=""/>
                      <p:cNvPicPr/>
                      <p:nvPr/>
                    </p:nvPicPr>
                    <p:blipFill>
                      <a:blip r:embed="rId3"/>
                      <a:stretch>
                        <a:fillRect/>
                      </a:stretch>
                    </p:blipFill>
                    <p:spPr>
                      <a:xfrm>
                        <a:off x="469900" y="1970088"/>
                        <a:ext cx="2546350" cy="16795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70577358"/>
              </p:ext>
            </p:extLst>
          </p:nvPr>
        </p:nvGraphicFramePr>
        <p:xfrm>
          <a:off x="3892550" y="2171334"/>
          <a:ext cx="4229100" cy="1681163"/>
        </p:xfrm>
        <a:graphic>
          <a:graphicData uri="http://schemas.openxmlformats.org/presentationml/2006/ole">
            <mc:AlternateContent xmlns:mc="http://schemas.openxmlformats.org/markup-compatibility/2006">
              <mc:Choice xmlns:v="urn:schemas-microsoft-com:vml" Requires="v">
                <p:oleObj name="Equation" r:id="rId4" imgW="990600" imgH="393700" progId="Equation.3">
                  <p:embed/>
                </p:oleObj>
              </mc:Choice>
              <mc:Fallback>
                <p:oleObj name="Equation" r:id="rId4" imgW="990600" imgH="393700" progId="Equation.3">
                  <p:embed/>
                  <p:pic>
                    <p:nvPicPr>
                      <p:cNvPr id="0" name=""/>
                      <p:cNvPicPr/>
                      <p:nvPr/>
                    </p:nvPicPr>
                    <p:blipFill>
                      <a:blip r:embed="rId5"/>
                      <a:stretch>
                        <a:fillRect/>
                      </a:stretch>
                    </p:blipFill>
                    <p:spPr>
                      <a:xfrm>
                        <a:off x="3892550" y="2171334"/>
                        <a:ext cx="4229100" cy="16811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90182703"/>
              </p:ext>
            </p:extLst>
          </p:nvPr>
        </p:nvGraphicFramePr>
        <p:xfrm>
          <a:off x="580892" y="4072888"/>
          <a:ext cx="4660900" cy="923925"/>
        </p:xfrm>
        <a:graphic>
          <a:graphicData uri="http://schemas.openxmlformats.org/presentationml/2006/ole">
            <mc:AlternateContent xmlns:mc="http://schemas.openxmlformats.org/markup-compatibility/2006">
              <mc:Choice xmlns:v="urn:schemas-microsoft-com:vml" Requires="v">
                <p:oleObj name="Equation" r:id="rId6" imgW="1092200" imgH="215900" progId="Equation.3">
                  <p:embed/>
                </p:oleObj>
              </mc:Choice>
              <mc:Fallback>
                <p:oleObj name="Equation" r:id="rId6" imgW="1092200" imgH="215900" progId="Equation.3">
                  <p:embed/>
                  <p:pic>
                    <p:nvPicPr>
                      <p:cNvPr id="0" name=""/>
                      <p:cNvPicPr/>
                      <p:nvPr/>
                    </p:nvPicPr>
                    <p:blipFill>
                      <a:blip r:embed="rId7"/>
                      <a:stretch>
                        <a:fillRect/>
                      </a:stretch>
                    </p:blipFill>
                    <p:spPr>
                      <a:xfrm>
                        <a:off x="580892" y="4072888"/>
                        <a:ext cx="4660900" cy="923925"/>
                      </a:xfrm>
                      <a:prstGeom prst="rect">
                        <a:avLst/>
                      </a:prstGeom>
                      <a:solidFill>
                        <a:srgbClr val="FFFF00"/>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32929930"/>
              </p:ext>
            </p:extLst>
          </p:nvPr>
        </p:nvGraphicFramePr>
        <p:xfrm>
          <a:off x="1672692" y="5318338"/>
          <a:ext cx="2687116" cy="1071618"/>
        </p:xfrm>
        <a:graphic>
          <a:graphicData uri="http://schemas.openxmlformats.org/presentationml/2006/ole">
            <mc:AlternateContent xmlns:mc="http://schemas.openxmlformats.org/markup-compatibility/2006">
              <mc:Choice xmlns:v="urn:schemas-microsoft-com:vml" Requires="v">
                <p:oleObj name="Equation" r:id="rId8" imgW="990600" imgH="393700" progId="Equation.3">
                  <p:embed/>
                </p:oleObj>
              </mc:Choice>
              <mc:Fallback>
                <p:oleObj name="Equation" r:id="rId8" imgW="990600" imgH="393700" progId="Equation.3">
                  <p:embed/>
                  <p:pic>
                    <p:nvPicPr>
                      <p:cNvPr id="0" name=""/>
                      <p:cNvPicPr/>
                      <p:nvPr/>
                    </p:nvPicPr>
                    <p:blipFill>
                      <a:blip r:embed="rId9"/>
                      <a:stretch>
                        <a:fillRect/>
                      </a:stretch>
                    </p:blipFill>
                    <p:spPr>
                      <a:xfrm>
                        <a:off x="1672692" y="5318338"/>
                        <a:ext cx="2687116" cy="1071618"/>
                      </a:xfrm>
                      <a:prstGeom prst="rect">
                        <a:avLst/>
                      </a:prstGeom>
                      <a:noFill/>
                    </p:spPr>
                  </p:pic>
                </p:oleObj>
              </mc:Fallback>
            </mc:AlternateContent>
          </a:graphicData>
        </a:graphic>
      </p:graphicFrame>
      <p:sp>
        <p:nvSpPr>
          <p:cNvPr id="9" name="TextBox 8"/>
          <p:cNvSpPr txBox="1"/>
          <p:nvPr/>
        </p:nvSpPr>
        <p:spPr>
          <a:xfrm>
            <a:off x="5920170" y="3649663"/>
            <a:ext cx="2746064" cy="738664"/>
          </a:xfrm>
          <a:prstGeom prst="rect">
            <a:avLst/>
          </a:prstGeom>
          <a:noFill/>
        </p:spPr>
        <p:txBody>
          <a:bodyPr wrap="none" rtlCol="0">
            <a:spAutoFit/>
          </a:bodyPr>
          <a:lstStyle/>
          <a:p>
            <a:pPr algn="ctr"/>
            <a:r>
              <a:rPr lang="en-US" sz="2400" dirty="0">
                <a:solidFill>
                  <a:srgbClr val="3366FF"/>
                </a:solidFill>
              </a:rPr>
              <a:t>Backward difference</a:t>
            </a:r>
          </a:p>
          <a:p>
            <a:pPr algn="ctr"/>
            <a:r>
              <a:rPr lang="en-US" dirty="0">
                <a:solidFill>
                  <a:srgbClr val="3366FF"/>
                </a:solidFill>
              </a:rPr>
              <a:t>(aka backward Euler)</a:t>
            </a:r>
          </a:p>
        </p:txBody>
      </p:sp>
      <p:sp>
        <p:nvSpPr>
          <p:cNvPr id="10" name="TextBox 9"/>
          <p:cNvSpPr txBox="1"/>
          <p:nvPr/>
        </p:nvSpPr>
        <p:spPr>
          <a:xfrm>
            <a:off x="5529717" y="4796509"/>
            <a:ext cx="3248113" cy="1384995"/>
          </a:xfrm>
          <a:prstGeom prst="rect">
            <a:avLst/>
          </a:prstGeom>
          <a:noFill/>
        </p:spPr>
        <p:txBody>
          <a:bodyPr wrap="square" rtlCol="0">
            <a:spAutoFit/>
          </a:bodyPr>
          <a:lstStyle/>
          <a:p>
            <a:pPr algn="ctr"/>
            <a:r>
              <a:rPr lang="en-US" sz="2800" dirty="0">
                <a:solidFill>
                  <a:srgbClr val="FF0000"/>
                </a:solidFill>
              </a:rPr>
              <a:t>Requires solving an extra equation</a:t>
            </a:r>
          </a:p>
          <a:p>
            <a:pPr algn="ctr"/>
            <a:r>
              <a:rPr lang="en-US" sz="2800" dirty="0">
                <a:solidFill>
                  <a:srgbClr val="FF0000"/>
                </a:solidFill>
              </a:rPr>
              <a:t>(implicit scheme)</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4" name="Rectangle 13"/>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6" name="TextBox 15"/>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
        <p:nvSpPr>
          <p:cNvPr id="3" name="Oval 2"/>
          <p:cNvSpPr/>
          <p:nvPr/>
        </p:nvSpPr>
        <p:spPr>
          <a:xfrm>
            <a:off x="7423973" y="2976486"/>
            <a:ext cx="673225" cy="55078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832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t>What does a model need?</a:t>
            </a:r>
            <a:br>
              <a:rPr lang="en-US" dirty="0"/>
            </a:br>
            <a:r>
              <a:rPr lang="en-US" sz="3600" dirty="0"/>
              <a:t>Discretization needed to implement numerically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28423132"/>
              </p:ext>
            </p:extLst>
          </p:nvPr>
        </p:nvGraphicFramePr>
        <p:xfrm>
          <a:off x="469900" y="1970088"/>
          <a:ext cx="2546350" cy="1679575"/>
        </p:xfrm>
        <a:graphic>
          <a:graphicData uri="http://schemas.openxmlformats.org/presentationml/2006/ole">
            <mc:AlternateContent xmlns:mc="http://schemas.openxmlformats.org/markup-compatibility/2006">
              <mc:Choice xmlns:v="urn:schemas-microsoft-com:vml" Requires="v">
                <p:oleObj name="Equation" r:id="rId2" imgW="596900" imgH="393700" progId="Equation.3">
                  <p:embed/>
                </p:oleObj>
              </mc:Choice>
              <mc:Fallback>
                <p:oleObj name="Equation" r:id="rId2" imgW="596900" imgH="393700" progId="Equation.3">
                  <p:embed/>
                  <p:pic>
                    <p:nvPicPr>
                      <p:cNvPr id="0" name=""/>
                      <p:cNvPicPr/>
                      <p:nvPr/>
                    </p:nvPicPr>
                    <p:blipFill>
                      <a:blip r:embed="rId3"/>
                      <a:stretch>
                        <a:fillRect/>
                      </a:stretch>
                    </p:blipFill>
                    <p:spPr>
                      <a:xfrm>
                        <a:off x="469900" y="1970088"/>
                        <a:ext cx="2546350" cy="16795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793884"/>
              </p:ext>
            </p:extLst>
          </p:nvPr>
        </p:nvGraphicFramePr>
        <p:xfrm>
          <a:off x="3892550" y="2205303"/>
          <a:ext cx="4229100" cy="1681163"/>
        </p:xfrm>
        <a:graphic>
          <a:graphicData uri="http://schemas.openxmlformats.org/presentationml/2006/ole">
            <mc:AlternateContent xmlns:mc="http://schemas.openxmlformats.org/markup-compatibility/2006">
              <mc:Choice xmlns:v="urn:schemas-microsoft-com:vml" Requires="v">
                <p:oleObj name="Equation" r:id="rId4" imgW="990600" imgH="393700" progId="Equation.3">
                  <p:embed/>
                </p:oleObj>
              </mc:Choice>
              <mc:Fallback>
                <p:oleObj name="Equation" r:id="rId4" imgW="990600" imgH="393700" progId="Equation.3">
                  <p:embed/>
                  <p:pic>
                    <p:nvPicPr>
                      <p:cNvPr id="0" name=""/>
                      <p:cNvPicPr/>
                      <p:nvPr/>
                    </p:nvPicPr>
                    <p:blipFill>
                      <a:blip r:embed="rId5"/>
                      <a:stretch>
                        <a:fillRect/>
                      </a:stretch>
                    </p:blipFill>
                    <p:spPr>
                      <a:xfrm>
                        <a:off x="3892550" y="2205303"/>
                        <a:ext cx="4229100" cy="16811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56653263"/>
              </p:ext>
            </p:extLst>
          </p:nvPr>
        </p:nvGraphicFramePr>
        <p:xfrm>
          <a:off x="419100" y="4073525"/>
          <a:ext cx="4986338" cy="923925"/>
        </p:xfrm>
        <a:graphic>
          <a:graphicData uri="http://schemas.openxmlformats.org/presentationml/2006/ole">
            <mc:AlternateContent xmlns:mc="http://schemas.openxmlformats.org/markup-compatibility/2006">
              <mc:Choice xmlns:v="urn:schemas-microsoft-com:vml" Requires="v">
                <p:oleObj name="Equation" r:id="rId6" imgW="1168400" imgH="215900" progId="Equation.3">
                  <p:embed/>
                </p:oleObj>
              </mc:Choice>
              <mc:Fallback>
                <p:oleObj name="Equation" r:id="rId6" imgW="1168400" imgH="215900" progId="Equation.3">
                  <p:embed/>
                  <p:pic>
                    <p:nvPicPr>
                      <p:cNvPr id="0" name=""/>
                      <p:cNvPicPr/>
                      <p:nvPr/>
                    </p:nvPicPr>
                    <p:blipFill>
                      <a:blip r:embed="rId7"/>
                      <a:stretch>
                        <a:fillRect/>
                      </a:stretch>
                    </p:blipFill>
                    <p:spPr>
                      <a:xfrm>
                        <a:off x="419100" y="4073525"/>
                        <a:ext cx="4986338" cy="923925"/>
                      </a:xfrm>
                      <a:prstGeom prst="rect">
                        <a:avLst/>
                      </a:prstGeom>
                      <a:solidFill>
                        <a:srgbClr val="FFFF00"/>
                      </a:solidFill>
                    </p:spPr>
                  </p:pic>
                </p:oleObj>
              </mc:Fallback>
            </mc:AlternateContent>
          </a:graphicData>
        </a:graphic>
      </p:graphicFrame>
      <p:sp>
        <p:nvSpPr>
          <p:cNvPr id="9" name="TextBox 8"/>
          <p:cNvSpPr txBox="1"/>
          <p:nvPr/>
        </p:nvSpPr>
        <p:spPr>
          <a:xfrm>
            <a:off x="5920170" y="3649663"/>
            <a:ext cx="2682044" cy="461665"/>
          </a:xfrm>
          <a:prstGeom prst="rect">
            <a:avLst/>
          </a:prstGeom>
          <a:noFill/>
        </p:spPr>
        <p:txBody>
          <a:bodyPr wrap="none" rtlCol="0">
            <a:spAutoFit/>
          </a:bodyPr>
          <a:lstStyle/>
          <a:p>
            <a:r>
              <a:rPr lang="en-US" sz="2400" dirty="0">
                <a:solidFill>
                  <a:srgbClr val="3366FF"/>
                </a:solidFill>
              </a:rPr>
              <a:t>Centered difference</a:t>
            </a:r>
          </a:p>
        </p:txBody>
      </p:sp>
      <p:sp>
        <p:nvSpPr>
          <p:cNvPr id="10" name="TextBox 9"/>
          <p:cNvSpPr txBox="1"/>
          <p:nvPr/>
        </p:nvSpPr>
        <p:spPr>
          <a:xfrm>
            <a:off x="5529717" y="4796509"/>
            <a:ext cx="3248113" cy="1384995"/>
          </a:xfrm>
          <a:prstGeom prst="rect">
            <a:avLst/>
          </a:prstGeom>
          <a:noFill/>
        </p:spPr>
        <p:txBody>
          <a:bodyPr wrap="square" rtlCol="0">
            <a:spAutoFit/>
          </a:bodyPr>
          <a:lstStyle/>
          <a:p>
            <a:pPr algn="ctr"/>
            <a:r>
              <a:rPr lang="en-US" sz="2800" dirty="0">
                <a:solidFill>
                  <a:srgbClr val="FF0000"/>
                </a:solidFill>
              </a:rPr>
              <a:t>Requires knowing more things from more points</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694675" y="1299436"/>
            <a:ext cx="899762" cy="871898"/>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4" name="Rectangle 13"/>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6" name="TextBox 15"/>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
        <p:nvSpPr>
          <p:cNvPr id="17" name="TextBox 16"/>
          <p:cNvSpPr txBox="1"/>
          <p:nvPr/>
        </p:nvSpPr>
        <p:spPr>
          <a:xfrm>
            <a:off x="5754182" y="1483001"/>
            <a:ext cx="747048" cy="578716"/>
          </a:xfrm>
          <a:prstGeom prst="rect">
            <a:avLst/>
          </a:prstGeom>
          <a:noFill/>
        </p:spPr>
        <p:txBody>
          <a:bodyPr wrap="none" rtlCol="0">
            <a:spAutoFit/>
          </a:bodyPr>
          <a:lstStyle/>
          <a:p>
            <a:r>
              <a:rPr lang="en-US" sz="3200" b="1" i="1" dirty="0">
                <a:latin typeface="Times New Roman"/>
                <a:cs typeface="Times New Roman"/>
              </a:rPr>
              <a:t>i-1</a:t>
            </a:r>
          </a:p>
        </p:txBody>
      </p:sp>
    </p:spTree>
    <p:extLst>
      <p:ext uri="{BB962C8B-B14F-4D97-AF65-F5344CB8AC3E}">
        <p14:creationId xmlns:p14="http://schemas.microsoft.com/office/powerpoint/2010/main" val="3181958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41009</TotalTime>
  <Words>1479</Words>
  <Application>Microsoft Macintosh PowerPoint</Application>
  <PresentationFormat>On-screen Show (4:3)</PresentationFormat>
  <Paragraphs>205</Paragraphs>
  <Slides>31</Slides>
  <Notes>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7" baseType="lpstr">
      <vt:lpstr>Arial</vt:lpstr>
      <vt:lpstr>Calibri</vt:lpstr>
      <vt:lpstr>Symbol</vt:lpstr>
      <vt:lpstr>Times New Roman</vt:lpstr>
      <vt:lpstr>Office Theme</vt:lpstr>
      <vt:lpstr>Equation</vt:lpstr>
      <vt:lpstr>Climate models – what are they?</vt:lpstr>
      <vt:lpstr>A bit of review:   What do we need  to make a model? </vt:lpstr>
      <vt:lpstr>What does a model need? A very simple analytical example</vt:lpstr>
      <vt:lpstr>What does a model need? A very simple analytical example</vt:lpstr>
      <vt:lpstr>What does a numerical model need? … a “dynamical/numerical core”. A very simple analytical example</vt:lpstr>
      <vt:lpstr>Discretization</vt:lpstr>
      <vt:lpstr>What does a model need? A very simple numerical example</vt:lpstr>
      <vt:lpstr>What does a model need? Discretization needed to implement numerically</vt:lpstr>
      <vt:lpstr>What does a model need? Discretization needed to implement numerically</vt:lpstr>
      <vt:lpstr>The “dynamical/numerical core” of a model matters … a lot!</vt:lpstr>
      <vt:lpstr>PowerPoint Presentation</vt:lpstr>
      <vt:lpstr>Testing the numerical core …when we don’t have an exact solution to compare to</vt:lpstr>
      <vt:lpstr>Testing the numerical core …when we don’t have an exact solution to compare to</vt:lpstr>
      <vt:lpstr>What does a numerical model need? summary</vt:lpstr>
      <vt:lpstr>PowerPoint Presentation</vt:lpstr>
      <vt:lpstr>Weather and climate – bridging the gap</vt:lpstr>
      <vt:lpstr>Why model climate?</vt:lpstr>
      <vt:lpstr>PowerPoint Presentation</vt:lpstr>
      <vt:lpstr>What are coupled climate models?</vt:lpstr>
      <vt:lpstr>PowerPoint Presentation</vt:lpstr>
      <vt:lpstr>The “coupler” is the heart of climate models</vt:lpstr>
      <vt:lpstr>PowerPoint Presentation</vt:lpstr>
      <vt:lpstr>PowerPoint Presentation</vt:lpstr>
      <vt:lpstr>PowerPoint Presentation</vt:lpstr>
      <vt:lpstr>What is model “coupling”?</vt:lpstr>
      <vt:lpstr>Model complexity : need vs greed and the need for speed</vt:lpstr>
      <vt:lpstr>Model complexity vs resolution Late 1960s: UNIVAC 1108 (0.5MB of memory!)</vt:lpstr>
      <vt:lpstr>PowerPoint Presentation</vt:lpstr>
      <vt:lpstr>PowerPoint Presentation</vt:lpstr>
      <vt:lpstr>Weather AI Models</vt:lpstr>
      <vt:lpstr>Climate AI Models</vt:lpstr>
    </vt:vector>
  </TitlesOfParts>
  <Company>University of Oxford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climate models</dc:title>
  <dc:creator>Yves Plancherel</dc:creator>
  <cp:lastModifiedBy>Plancherel, Yves</cp:lastModifiedBy>
  <cp:revision>416</cp:revision>
  <cp:lastPrinted>2016-11-10T09:43:47Z</cp:lastPrinted>
  <dcterms:created xsi:type="dcterms:W3CDTF">2016-10-20T16:30:10Z</dcterms:created>
  <dcterms:modified xsi:type="dcterms:W3CDTF">2026-01-05T07:50:53Z</dcterms:modified>
</cp:coreProperties>
</file>